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80" r:id="rId5"/>
    <p:sldId id="363" r:id="rId6"/>
    <p:sldId id="376" r:id="rId7"/>
    <p:sldId id="375" r:id="rId8"/>
    <p:sldId id="374" r:id="rId9"/>
    <p:sldId id="373" r:id="rId10"/>
    <p:sldId id="372" r:id="rId11"/>
    <p:sldId id="371" r:id="rId12"/>
    <p:sldId id="350" r:id="rId13"/>
    <p:sldId id="360" r:id="rId14"/>
    <p:sldId id="361" r:id="rId15"/>
    <p:sldId id="362" r:id="rId16"/>
    <p:sldId id="348" r:id="rId17"/>
    <p:sldId id="369" r:id="rId18"/>
    <p:sldId id="367" r:id="rId19"/>
    <p:sldId id="368" r:id="rId20"/>
    <p:sldId id="366" r:id="rId21"/>
    <p:sldId id="382" r:id="rId22"/>
    <p:sldId id="384" r:id="rId23"/>
    <p:sldId id="383" r:id="rId24"/>
    <p:sldId id="378" r:id="rId25"/>
    <p:sldId id="365" r:id="rId26"/>
    <p:sldId id="364" r:id="rId27"/>
    <p:sldId id="379" r:id="rId28"/>
    <p:sldId id="380" r:id="rId29"/>
    <p:sldId id="358"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36"/>
    <a:srgbClr val="28A07E"/>
    <a:srgbClr val="EEEDEE"/>
    <a:srgbClr val="4CC4F7"/>
    <a:srgbClr val="F08940"/>
    <a:srgbClr val="E280E5"/>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4"/>
    <p:restoredTop sz="94663"/>
  </p:normalViewPr>
  <p:slideViewPr>
    <p:cSldViewPr snapToGrid="0" snapToObjects="1">
      <p:cViewPr varScale="1">
        <p:scale>
          <a:sx n="110" d="100"/>
          <a:sy n="110"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96043-7944-CB45-95E9-212F6C798342}"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3912C-094B-9346-ABD1-8A04ECA49BA7}" type="slidenum">
              <a:rPr lang="en-US" smtClean="0"/>
              <a:t>‹#›</a:t>
            </a:fld>
            <a:endParaRPr lang="en-US"/>
          </a:p>
        </p:txBody>
      </p:sp>
    </p:spTree>
    <p:extLst>
      <p:ext uri="{BB962C8B-B14F-4D97-AF65-F5344CB8AC3E}">
        <p14:creationId xmlns:p14="http://schemas.microsoft.com/office/powerpoint/2010/main" val="41327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3DADD2-0B82-3C4D-B053-824296712C45}"/>
              </a:ext>
            </a:extLst>
          </p:cNvPr>
          <p:cNvSpPr/>
          <p:nvPr userDrawn="1"/>
        </p:nvSpPr>
        <p:spPr>
          <a:xfrm>
            <a:off x="10827657" y="5415582"/>
            <a:ext cx="1364343" cy="1442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erson wearing a hat&#10;&#10;Description automatically generated">
            <a:extLst>
              <a:ext uri="{FF2B5EF4-FFF2-40B4-BE49-F238E27FC236}">
                <a16:creationId xmlns:a16="http://schemas.microsoft.com/office/drawing/2014/main" id="{CFC0E912-3E96-8949-AA64-77A0A73587AB}"/>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3568" t="12609" r="13883" b="1651"/>
          <a:stretch/>
        </p:blipFill>
        <p:spPr>
          <a:xfrm>
            <a:off x="0" y="0"/>
            <a:ext cx="12192000" cy="6857999"/>
          </a:xfrm>
          <a:prstGeom prst="rect">
            <a:avLst/>
          </a:prstGeom>
          <a:noFill/>
        </p:spPr>
      </p:pic>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432708"/>
            <a:ext cx="10383211" cy="4082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B223846A-5EB4-8A4B-9F40-3DF274725D0C}" type="datetime1">
              <a:rPr lang="en-US" smtClean="0"/>
              <a:t>6/18/2021</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American Board of </a:t>
            </a:r>
            <a:br>
              <a:rPr lang="en-US" sz="2000" dirty="0"/>
            </a:br>
            <a:r>
              <a:rPr lang="en-US" sz="2000" dirty="0" err="1"/>
              <a:t>Orthopaedic</a:t>
            </a:r>
            <a:r>
              <a:rPr lang="en-US" sz="2000" baseline="0" dirty="0"/>
              <a:t> Surgery</a:t>
            </a:r>
          </a:p>
          <a:p>
            <a:pPr>
              <a:lnSpc>
                <a:spcPct val="100000"/>
              </a:lnSpc>
              <a:spcBef>
                <a:spcPts val="400"/>
              </a:spcBef>
            </a:pPr>
            <a:r>
              <a:rPr lang="en-US" sz="1000" i="1" kern="1200" dirty="0">
                <a:solidFill>
                  <a:schemeClr val="bg1"/>
                </a:solidFill>
                <a:latin typeface="+mn-lt"/>
                <a:ea typeface="+mn-ea"/>
                <a:cs typeface="+mn-cs"/>
              </a:rPr>
              <a:t>Establishing Education &amp; Performance </a:t>
            </a:r>
            <a:br>
              <a:rPr lang="en-US" sz="1000" i="1" kern="1200" dirty="0">
                <a:solidFill>
                  <a:schemeClr val="bg1"/>
                </a:solidFill>
                <a:latin typeface="+mn-lt"/>
                <a:ea typeface="+mn-ea"/>
                <a:cs typeface="+mn-cs"/>
              </a:rPr>
            </a:br>
            <a:r>
              <a:rPr lang="en-US" sz="1000" i="1" kern="1200" dirty="0">
                <a:solidFill>
                  <a:schemeClr val="bg1"/>
                </a:solidFill>
                <a:latin typeface="+mn-lt"/>
                <a:ea typeface="+mn-ea"/>
                <a:cs typeface="+mn-cs"/>
              </a:rPr>
              <a:t>Standards for </a:t>
            </a:r>
            <a:r>
              <a:rPr lang="en-US" sz="1000" i="1" kern="1200" dirty="0" err="1">
                <a:solidFill>
                  <a:schemeClr val="bg1"/>
                </a:solidFill>
                <a:latin typeface="+mn-lt"/>
                <a:ea typeface="+mn-ea"/>
                <a:cs typeface="+mn-cs"/>
              </a:rPr>
              <a:t>Orthopaedic</a:t>
            </a:r>
            <a:r>
              <a:rPr lang="en-US" sz="1000" i="1" kern="1200" dirty="0">
                <a:solidFill>
                  <a:schemeClr val="bg1"/>
                </a:solidFill>
                <a:latin typeface="+mn-lt"/>
                <a:ea typeface="+mn-ea"/>
                <a:cs typeface="+mn-cs"/>
              </a:rPr>
              <a:t> Surgeons</a:t>
            </a:r>
            <a:endParaRPr lang="en-US" sz="1400" dirty="0"/>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94E41D04-2BBE-FC46-B27E-2BEAAE4283D7}"/>
              </a:ext>
            </a:extLst>
          </p:cNvPr>
          <p:cNvSpPr>
            <a:spLocks noGrp="1"/>
          </p:cNvSpPr>
          <p:nvPr>
            <p:ph type="body" sz="quarter" idx="13" hasCustomPrompt="1"/>
          </p:nvPr>
        </p:nvSpPr>
        <p:spPr>
          <a:xfrm>
            <a:off x="900113" y="3930504"/>
            <a:ext cx="4822825" cy="422316"/>
          </a:xfrm>
        </p:spPr>
        <p:txBody>
          <a:bodyPr>
            <a:normAutofit/>
          </a:bodyPr>
          <a:lstStyle>
            <a:lvl1pPr marL="0" indent="0">
              <a:buNone/>
              <a:defRPr sz="2000" i="1">
                <a:solidFill>
                  <a:schemeClr val="accent2">
                    <a:lumMod val="60000"/>
                    <a:lumOff val="40000"/>
                  </a:schemeClr>
                </a:solidFill>
              </a:defRPr>
            </a:lvl1pPr>
            <a:lvl2pPr marL="457200" indent="0">
              <a:buNone/>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Presentation Speaker Name</a:t>
            </a:r>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24" name="Rectangle 23">
            <a:extLst>
              <a:ext uri="{FF2B5EF4-FFF2-40B4-BE49-F238E27FC236}">
                <a16:creationId xmlns:a16="http://schemas.microsoft.com/office/drawing/2014/main" id="{8E232E81-80C2-F241-A6E5-B5A97D6CAF37}"/>
              </a:ext>
            </a:extLst>
          </p:cNvPr>
          <p:cNvSpPr/>
          <p:nvPr userDrawn="1"/>
        </p:nvSpPr>
        <p:spPr>
          <a:xfrm>
            <a:off x="0" y="107884"/>
            <a:ext cx="12192000" cy="53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84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5">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069FAB-52AD-B645-BED7-C2AAB4CA3B96}"/>
              </a:ext>
            </a:extLst>
          </p:cNvPr>
          <p:cNvPicPr>
            <a:picLocks noChangeAspect="1"/>
          </p:cNvPicPr>
          <p:nvPr userDrawn="1"/>
        </p:nvPicPr>
        <p:blipFill rotWithShape="1">
          <a:blip r:embed="rId2">
            <a:alphaModFix amt="41000"/>
            <a:extLst>
              <a:ext uri="{28A0092B-C50C-407E-A947-70E740481C1C}">
                <a14:useLocalDpi xmlns:a14="http://schemas.microsoft.com/office/drawing/2010/main"/>
              </a:ext>
            </a:extLst>
          </a:blip>
          <a:srcRect l="354" t="8210" r="354" b="8210"/>
          <a:stretch/>
        </p:blipFill>
        <p:spPr>
          <a:xfrm>
            <a:off x="-14514" y="0"/>
            <a:ext cx="12221028" cy="6858000"/>
          </a:xfrm>
          <a:prstGeom prst="rect">
            <a:avLst/>
          </a:prstGeom>
          <a:no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075485E2-4EB0-A845-8110-F4EF061FA50D}" type="datetime1">
              <a:rPr lang="en-US" smtClean="0"/>
              <a:t>6/18/2021</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
        <p:nvSpPr>
          <p:cNvPr id="15" name="Rectangle 14">
            <a:extLst>
              <a:ext uri="{FF2B5EF4-FFF2-40B4-BE49-F238E27FC236}">
                <a16:creationId xmlns:a16="http://schemas.microsoft.com/office/drawing/2014/main" id="{1C576480-11B5-0341-B0B1-7BA1D0EA4D53}"/>
              </a:ext>
            </a:extLst>
          </p:cNvPr>
          <p:cNvSpPr/>
          <p:nvPr userDrawn="1"/>
        </p:nvSpPr>
        <p:spPr>
          <a:xfrm>
            <a:off x="0" y="107884"/>
            <a:ext cx="12192000" cy="534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BBF5E3-314E-F44F-82A6-190D37471EE6}"/>
              </a:ext>
            </a:extLst>
          </p:cNvPr>
          <p:cNvSpPr/>
          <p:nvPr userDrawn="1"/>
        </p:nvSpPr>
        <p:spPr>
          <a:xfrm flipV="1">
            <a:off x="0" y="0"/>
            <a:ext cx="12192000" cy="731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08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6">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person, wall, indoor&#10;&#10;Description automatically generated">
            <a:extLst>
              <a:ext uri="{FF2B5EF4-FFF2-40B4-BE49-F238E27FC236}">
                <a16:creationId xmlns:a16="http://schemas.microsoft.com/office/drawing/2014/main" id="{56A46E74-2B84-6A4C-8242-5BA03824A58D}"/>
              </a:ext>
            </a:extLst>
          </p:cNvPr>
          <p:cNvPicPr>
            <a:picLocks noChangeAspect="1"/>
          </p:cNvPicPr>
          <p:nvPr userDrawn="1"/>
        </p:nvPicPr>
        <p:blipFill rotWithShape="1">
          <a:blip r:embed="rId2">
            <a:alphaModFix amt="68000"/>
            <a:extLst>
              <a:ext uri="{28A0092B-C50C-407E-A947-70E740481C1C}">
                <a14:useLocalDpi xmlns:a14="http://schemas.microsoft.com/office/drawing/2010/main"/>
              </a:ext>
            </a:extLst>
          </a:blip>
          <a:srcRect t="7780" b="7780"/>
          <a:stretch/>
        </p:blipFill>
        <p:spPr>
          <a:xfrm>
            <a:off x="4762" y="0"/>
            <a:ext cx="12182476" cy="6858000"/>
          </a:xfrm>
          <a:prstGeom prst="rect">
            <a:avLst/>
          </a:prstGeom>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D491BB7E-0B2A-7040-BBB0-E681344F4CB6}" type="datetime1">
              <a:rPr lang="en-US" smtClean="0"/>
              <a:t>6/18/2021</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sp>
        <p:nvSpPr>
          <p:cNvPr id="7" name="Rectangle 6">
            <a:extLst>
              <a:ext uri="{FF2B5EF4-FFF2-40B4-BE49-F238E27FC236}">
                <a16:creationId xmlns:a16="http://schemas.microsoft.com/office/drawing/2014/main" id="{58799A06-F77A-7247-8F19-DC2C3A2B3C79}"/>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DC783-DC53-5B42-B004-3EA7119E9FED}"/>
              </a:ext>
            </a:extLst>
          </p:cNvPr>
          <p:cNvSpPr/>
          <p:nvPr userDrawn="1"/>
        </p:nvSpPr>
        <p:spPr>
          <a:xfrm flipV="1">
            <a:off x="0" y="0"/>
            <a:ext cx="12192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Tree>
    <p:extLst>
      <p:ext uri="{BB962C8B-B14F-4D97-AF65-F5344CB8AC3E}">
        <p14:creationId xmlns:p14="http://schemas.microsoft.com/office/powerpoint/2010/main" val="424426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AF05-961D-C841-A419-BCF35B4C8D66}"/>
              </a:ext>
            </a:extLst>
          </p:cNvPr>
          <p:cNvSpPr>
            <a:spLocks noGrp="1"/>
          </p:cNvSpPr>
          <p:nvPr>
            <p:ph type="title"/>
          </p:nvPr>
        </p:nvSpPr>
        <p:spPr>
          <a:xfrm>
            <a:off x="441063" y="365126"/>
            <a:ext cx="10912737" cy="630234"/>
          </a:xfrm>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08E18E2-B163-1246-AC65-463C85DF2862}"/>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FACEB1-3A7A-684D-8C2F-A5CF8E9DC6BF}"/>
              </a:ext>
            </a:extLst>
          </p:cNvPr>
          <p:cNvSpPr>
            <a:spLocks noGrp="1"/>
          </p:cNvSpPr>
          <p:nvPr>
            <p:ph type="dt" sz="half" idx="10"/>
          </p:nvPr>
        </p:nvSpPr>
        <p:spPr/>
        <p:txBody>
          <a:bodyPr anchor="ctr"/>
          <a:lstStyle/>
          <a:p>
            <a:fld id="{7FBD9CF1-1A8F-7F42-9C6B-DCA09335DB8A}" type="datetime1">
              <a:rPr lang="en-US" smtClean="0"/>
              <a:t>6/18/2021</a:t>
            </a:fld>
            <a:endParaRPr lang="en-US"/>
          </a:p>
        </p:txBody>
      </p:sp>
      <p:sp>
        <p:nvSpPr>
          <p:cNvPr id="5" name="Footer Placeholder 4">
            <a:extLst>
              <a:ext uri="{FF2B5EF4-FFF2-40B4-BE49-F238E27FC236}">
                <a16:creationId xmlns:a16="http://schemas.microsoft.com/office/drawing/2014/main" id="{FAE0F9B9-A41F-E841-8BE0-4277F7EA38CE}"/>
              </a:ext>
            </a:extLst>
          </p:cNvPr>
          <p:cNvSpPr>
            <a:spLocks noGrp="1"/>
          </p:cNvSpPr>
          <p:nvPr>
            <p:ph type="ftr" sz="quarter" idx="11"/>
          </p:nvPr>
        </p:nvSpPr>
        <p:spPr/>
        <p:txBody>
          <a:bodyPr anchor="ctr"/>
          <a:lstStyle/>
          <a:p>
            <a:r>
              <a:rPr lang="en-US"/>
              <a:t>©2019 American Board of Orthopaedic Surgery</a:t>
            </a:r>
          </a:p>
        </p:txBody>
      </p:sp>
      <p:sp>
        <p:nvSpPr>
          <p:cNvPr id="6" name="Slide Number Placeholder 5">
            <a:extLst>
              <a:ext uri="{FF2B5EF4-FFF2-40B4-BE49-F238E27FC236}">
                <a16:creationId xmlns:a16="http://schemas.microsoft.com/office/drawing/2014/main" id="{98F3326D-DC68-1C47-8D93-4EF0EA1D1CE6}"/>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8" name="Text Placeholder 7">
            <a:extLst>
              <a:ext uri="{FF2B5EF4-FFF2-40B4-BE49-F238E27FC236}">
                <a16:creationId xmlns:a16="http://schemas.microsoft.com/office/drawing/2014/main" id="{233E8E6E-92BA-9F41-981B-B6255F3695D1}"/>
              </a:ext>
            </a:extLst>
          </p:cNvPr>
          <p:cNvSpPr>
            <a:spLocks noGrp="1"/>
          </p:cNvSpPr>
          <p:nvPr>
            <p:ph type="body" sz="quarter" idx="13"/>
          </p:nvPr>
        </p:nvSpPr>
        <p:spPr>
          <a:xfrm>
            <a:off x="441325" y="1063100"/>
            <a:ext cx="10912475" cy="454025"/>
          </a:xfrm>
        </p:spPr>
        <p:txBody>
          <a:bodyPr>
            <a:noAutofit/>
          </a:bodyPr>
          <a:lstStyle>
            <a:lvl1pPr marL="0" indent="0">
              <a:buNone/>
              <a:defRPr sz="2400" b="1" i="1">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255462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80E7-5588-DC4B-9446-80E7ADA0EE2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E6C31C-0A49-0043-AAB5-9F2FBEC2A557}"/>
              </a:ext>
            </a:extLst>
          </p:cNvPr>
          <p:cNvSpPr>
            <a:spLocks noGrp="1"/>
          </p:cNvSpPr>
          <p:nvPr>
            <p:ph sz="half" idx="1"/>
          </p:nvPr>
        </p:nvSpPr>
        <p:spPr>
          <a:xfrm>
            <a:off x="441063" y="1825625"/>
            <a:ext cx="5257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4B7AAE5-2016-5E44-AF01-3EBF34C875F4}"/>
              </a:ext>
            </a:extLst>
          </p:cNvPr>
          <p:cNvSpPr>
            <a:spLocks noGrp="1"/>
          </p:cNvSpPr>
          <p:nvPr>
            <p:ph sz="half" idx="2"/>
          </p:nvPr>
        </p:nvSpPr>
        <p:spPr>
          <a:xfrm>
            <a:off x="6096001" y="1825625"/>
            <a:ext cx="5257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0B6C6B8-F0C5-074B-A627-55E8A17F45B3}"/>
              </a:ext>
            </a:extLst>
          </p:cNvPr>
          <p:cNvSpPr>
            <a:spLocks noGrp="1"/>
          </p:cNvSpPr>
          <p:nvPr>
            <p:ph type="dt" sz="half" idx="10"/>
          </p:nvPr>
        </p:nvSpPr>
        <p:spPr/>
        <p:txBody>
          <a:bodyPr anchor="ctr"/>
          <a:lstStyle/>
          <a:p>
            <a:fld id="{4B140944-6216-1947-8B9B-A95FBC2F4D44}" type="datetime1">
              <a:rPr lang="en-US" smtClean="0"/>
              <a:t>6/18/2021</a:t>
            </a:fld>
            <a:endParaRPr lang="en-US"/>
          </a:p>
        </p:txBody>
      </p:sp>
      <p:sp>
        <p:nvSpPr>
          <p:cNvPr id="6" name="Footer Placeholder 5">
            <a:extLst>
              <a:ext uri="{FF2B5EF4-FFF2-40B4-BE49-F238E27FC236}">
                <a16:creationId xmlns:a16="http://schemas.microsoft.com/office/drawing/2014/main" id="{EAA30101-48D6-064F-BFE6-1CEFD6D8CBE9}"/>
              </a:ext>
            </a:extLst>
          </p:cNvPr>
          <p:cNvSpPr>
            <a:spLocks noGrp="1"/>
          </p:cNvSpPr>
          <p:nvPr>
            <p:ph type="ftr" sz="quarter" idx="11"/>
          </p:nvPr>
        </p:nvSpPr>
        <p:spPr/>
        <p:txBody>
          <a:bodyPr anchor="ctr"/>
          <a:lstStyle/>
          <a:p>
            <a:r>
              <a:rPr lang="en-US"/>
              <a:t>©2019 American Board of Orthopaedic Surgery</a:t>
            </a:r>
          </a:p>
        </p:txBody>
      </p:sp>
      <p:sp>
        <p:nvSpPr>
          <p:cNvPr id="7" name="Slide Number Placeholder 6">
            <a:extLst>
              <a:ext uri="{FF2B5EF4-FFF2-40B4-BE49-F238E27FC236}">
                <a16:creationId xmlns:a16="http://schemas.microsoft.com/office/drawing/2014/main" id="{739FDCB5-BB88-EE4C-8D7E-9049B0F07ADE}"/>
              </a:ext>
            </a:extLst>
          </p:cNvPr>
          <p:cNvSpPr>
            <a:spLocks noGrp="1"/>
          </p:cNvSpPr>
          <p:nvPr>
            <p:ph type="sldNum" sz="quarter" idx="12"/>
          </p:nvPr>
        </p:nvSpPr>
        <p:spPr/>
        <p:txBody>
          <a:bodyPr anchor="ctr"/>
          <a:lstStyle/>
          <a:p>
            <a:fld id="{76031BA5-4F67-3749-B404-0C5FC3D48CB8}" type="slidenum">
              <a:rPr lang="en-US" smtClean="0"/>
              <a:t>‹#›</a:t>
            </a:fld>
            <a:endParaRPr lang="en-US"/>
          </a:p>
        </p:txBody>
      </p:sp>
    </p:spTree>
    <p:extLst>
      <p:ext uri="{BB962C8B-B14F-4D97-AF65-F5344CB8AC3E}">
        <p14:creationId xmlns:p14="http://schemas.microsoft.com/office/powerpoint/2010/main" val="195183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wo Content w/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D5F2-32FF-0441-9FDE-E4384592829F}"/>
              </a:ext>
            </a:extLst>
          </p:cNvPr>
          <p:cNvSpPr>
            <a:spLocks noGrp="1"/>
          </p:cNvSpPr>
          <p:nvPr>
            <p:ph type="title"/>
          </p:nvPr>
        </p:nvSpPr>
        <p:spPr>
          <a:xfrm>
            <a:off x="441063" y="365125"/>
            <a:ext cx="10914325"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B03F99-DC6A-5C49-A72F-33728274629D}"/>
              </a:ext>
            </a:extLst>
          </p:cNvPr>
          <p:cNvSpPr>
            <a:spLocks noGrp="1"/>
          </p:cNvSpPr>
          <p:nvPr>
            <p:ph type="body" idx="1"/>
          </p:nvPr>
        </p:nvSpPr>
        <p:spPr>
          <a:xfrm>
            <a:off x="441064" y="1681163"/>
            <a:ext cx="5257800" cy="823912"/>
          </a:xfrm>
        </p:spPr>
        <p:txBody>
          <a:bodyPr anchor="b"/>
          <a:lstStyle>
            <a:lvl1pPr marL="0" indent="0">
              <a:buNone/>
              <a:defRPr sz="2400" b="1" i="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CCFF0-E0BD-A445-A9B4-75B90E7170B3}"/>
              </a:ext>
            </a:extLst>
          </p:cNvPr>
          <p:cNvSpPr>
            <a:spLocks noGrp="1"/>
          </p:cNvSpPr>
          <p:nvPr>
            <p:ph sz="half" idx="2"/>
          </p:nvPr>
        </p:nvSpPr>
        <p:spPr>
          <a:xfrm>
            <a:off x="441064" y="2505075"/>
            <a:ext cx="5257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5C886-6ACD-B847-9383-823CC01ED1CE}"/>
              </a:ext>
            </a:extLst>
          </p:cNvPr>
          <p:cNvSpPr>
            <a:spLocks noGrp="1"/>
          </p:cNvSpPr>
          <p:nvPr>
            <p:ph type="body" sz="quarter" idx="3"/>
          </p:nvPr>
        </p:nvSpPr>
        <p:spPr>
          <a:xfrm>
            <a:off x="6096000" y="1681163"/>
            <a:ext cx="5259388" cy="823912"/>
          </a:xfrm>
        </p:spPr>
        <p:txBody>
          <a:bodyPr anchor="b"/>
          <a:lstStyle>
            <a:lvl1pPr marL="0" indent="0">
              <a:buNone/>
              <a:defRPr sz="2400" b="1" i="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23AE6-63A9-374B-8927-FA8637CF9D05}"/>
              </a:ext>
            </a:extLst>
          </p:cNvPr>
          <p:cNvSpPr>
            <a:spLocks noGrp="1"/>
          </p:cNvSpPr>
          <p:nvPr>
            <p:ph sz="quarter" idx="4"/>
          </p:nvPr>
        </p:nvSpPr>
        <p:spPr>
          <a:xfrm>
            <a:off x="6096000" y="2505075"/>
            <a:ext cx="52593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8A81B1-529A-704C-B75E-00646D925178}"/>
              </a:ext>
            </a:extLst>
          </p:cNvPr>
          <p:cNvSpPr>
            <a:spLocks noGrp="1"/>
          </p:cNvSpPr>
          <p:nvPr>
            <p:ph type="dt" sz="half" idx="10"/>
          </p:nvPr>
        </p:nvSpPr>
        <p:spPr/>
        <p:txBody>
          <a:bodyPr anchor="ctr"/>
          <a:lstStyle/>
          <a:p>
            <a:fld id="{44D9A44F-AD8C-7447-8AB9-BDB5670166FE}" type="datetime1">
              <a:rPr lang="en-US" smtClean="0"/>
              <a:t>6/18/2021</a:t>
            </a:fld>
            <a:endParaRPr lang="en-US"/>
          </a:p>
        </p:txBody>
      </p:sp>
      <p:sp>
        <p:nvSpPr>
          <p:cNvPr id="8" name="Footer Placeholder 7">
            <a:extLst>
              <a:ext uri="{FF2B5EF4-FFF2-40B4-BE49-F238E27FC236}">
                <a16:creationId xmlns:a16="http://schemas.microsoft.com/office/drawing/2014/main" id="{791B40E6-B710-AC47-9EB5-D21E7D1DE8C9}"/>
              </a:ext>
            </a:extLst>
          </p:cNvPr>
          <p:cNvSpPr>
            <a:spLocks noGrp="1"/>
          </p:cNvSpPr>
          <p:nvPr>
            <p:ph type="ftr" sz="quarter" idx="11"/>
          </p:nvPr>
        </p:nvSpPr>
        <p:spPr/>
        <p:txBody>
          <a:bodyPr anchor="ctr"/>
          <a:lstStyle/>
          <a:p>
            <a:r>
              <a:rPr lang="en-US"/>
              <a:t>©2019 American Board of Orthopaedic Surgery</a:t>
            </a:r>
          </a:p>
        </p:txBody>
      </p:sp>
      <p:sp>
        <p:nvSpPr>
          <p:cNvPr id="9" name="Slide Number Placeholder 8">
            <a:extLst>
              <a:ext uri="{FF2B5EF4-FFF2-40B4-BE49-F238E27FC236}">
                <a16:creationId xmlns:a16="http://schemas.microsoft.com/office/drawing/2014/main" id="{334A13FF-4F68-534D-A8E3-5509570C6D58}"/>
              </a:ext>
            </a:extLst>
          </p:cNvPr>
          <p:cNvSpPr>
            <a:spLocks noGrp="1"/>
          </p:cNvSpPr>
          <p:nvPr>
            <p:ph type="sldNum" sz="quarter" idx="12"/>
          </p:nvPr>
        </p:nvSpPr>
        <p:spPr/>
        <p:txBody>
          <a:bodyPr anchor="ctr"/>
          <a:lstStyle/>
          <a:p>
            <a:fld id="{76031BA5-4F67-3749-B404-0C5FC3D48CB8}" type="slidenum">
              <a:rPr lang="en-US" smtClean="0"/>
              <a:t>‹#›</a:t>
            </a:fld>
            <a:endParaRPr lang="en-US"/>
          </a:p>
        </p:txBody>
      </p:sp>
    </p:spTree>
    <p:extLst>
      <p:ext uri="{BB962C8B-B14F-4D97-AF65-F5344CB8AC3E}">
        <p14:creationId xmlns:p14="http://schemas.microsoft.com/office/powerpoint/2010/main" val="2375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EC4A-1F15-9544-AACB-C76474ABD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F51487-CEB0-BA44-82DF-A441030D63F2}"/>
              </a:ext>
            </a:extLst>
          </p:cNvPr>
          <p:cNvSpPr>
            <a:spLocks noGrp="1"/>
          </p:cNvSpPr>
          <p:nvPr>
            <p:ph type="dt" sz="half" idx="10"/>
          </p:nvPr>
        </p:nvSpPr>
        <p:spPr/>
        <p:txBody>
          <a:bodyPr anchor="ctr"/>
          <a:lstStyle/>
          <a:p>
            <a:fld id="{E5D8CC6E-AF53-A64A-8A9E-0481FDC0A1D2}" type="datetime1">
              <a:rPr lang="en-US" smtClean="0"/>
              <a:t>6/18/2021</a:t>
            </a:fld>
            <a:endParaRPr lang="en-US"/>
          </a:p>
        </p:txBody>
      </p:sp>
      <p:sp>
        <p:nvSpPr>
          <p:cNvPr id="4" name="Footer Placeholder 3">
            <a:extLst>
              <a:ext uri="{FF2B5EF4-FFF2-40B4-BE49-F238E27FC236}">
                <a16:creationId xmlns:a16="http://schemas.microsoft.com/office/drawing/2014/main" id="{23E4F98C-B3C2-D647-8394-4B70028F8ED9}"/>
              </a:ext>
            </a:extLst>
          </p:cNvPr>
          <p:cNvSpPr>
            <a:spLocks noGrp="1"/>
          </p:cNvSpPr>
          <p:nvPr>
            <p:ph type="ftr" sz="quarter" idx="11"/>
          </p:nvPr>
        </p:nvSpPr>
        <p:spPr/>
        <p:txBody>
          <a:bodyPr anchor="ctr"/>
          <a:lstStyle/>
          <a:p>
            <a:r>
              <a:rPr lang="en-US"/>
              <a:t>©2019 American Board of Orthopaedic Surgery</a:t>
            </a:r>
          </a:p>
        </p:txBody>
      </p:sp>
      <p:sp>
        <p:nvSpPr>
          <p:cNvPr id="5" name="Slide Number Placeholder 4">
            <a:extLst>
              <a:ext uri="{FF2B5EF4-FFF2-40B4-BE49-F238E27FC236}">
                <a16:creationId xmlns:a16="http://schemas.microsoft.com/office/drawing/2014/main" id="{36E7A728-AA88-FE46-9DD1-6761EF00C879}"/>
              </a:ext>
            </a:extLst>
          </p:cNvPr>
          <p:cNvSpPr>
            <a:spLocks noGrp="1"/>
          </p:cNvSpPr>
          <p:nvPr>
            <p:ph type="sldNum" sz="quarter" idx="12"/>
          </p:nvPr>
        </p:nvSpPr>
        <p:spPr/>
        <p:txBody>
          <a:bodyPr anchor="ctr"/>
          <a:lstStyle/>
          <a:p>
            <a:fld id="{76031BA5-4F67-3749-B404-0C5FC3D48CB8}" type="slidenum">
              <a:rPr lang="en-US" smtClean="0"/>
              <a:t>‹#›</a:t>
            </a:fld>
            <a:endParaRPr lang="en-US"/>
          </a:p>
        </p:txBody>
      </p:sp>
    </p:spTree>
    <p:extLst>
      <p:ext uri="{BB962C8B-B14F-4D97-AF65-F5344CB8AC3E}">
        <p14:creationId xmlns:p14="http://schemas.microsoft.com/office/powerpoint/2010/main" val="334920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1E6EC-A37D-4640-825B-DB6C8E01C6A0}"/>
              </a:ext>
            </a:extLst>
          </p:cNvPr>
          <p:cNvSpPr>
            <a:spLocks noGrp="1"/>
          </p:cNvSpPr>
          <p:nvPr>
            <p:ph type="dt" sz="half" idx="10"/>
          </p:nvPr>
        </p:nvSpPr>
        <p:spPr/>
        <p:txBody>
          <a:bodyPr/>
          <a:lstStyle/>
          <a:p>
            <a:fld id="{7B451880-8860-D247-8704-D8769143C87F}" type="datetime1">
              <a:rPr lang="en-US" smtClean="0"/>
              <a:t>6/18/2021</a:t>
            </a:fld>
            <a:endParaRPr lang="en-US"/>
          </a:p>
        </p:txBody>
      </p:sp>
      <p:sp>
        <p:nvSpPr>
          <p:cNvPr id="3" name="Footer Placeholder 2">
            <a:extLst>
              <a:ext uri="{FF2B5EF4-FFF2-40B4-BE49-F238E27FC236}">
                <a16:creationId xmlns:a16="http://schemas.microsoft.com/office/drawing/2014/main" id="{2A800512-C082-6C4F-9636-92AA9B9453D5}"/>
              </a:ext>
            </a:extLst>
          </p:cNvPr>
          <p:cNvSpPr>
            <a:spLocks noGrp="1"/>
          </p:cNvSpPr>
          <p:nvPr>
            <p:ph type="ftr" sz="quarter" idx="11"/>
          </p:nvPr>
        </p:nvSpPr>
        <p:spPr/>
        <p:txBody>
          <a:bodyPr/>
          <a:lstStyle/>
          <a:p>
            <a:r>
              <a:rPr lang="en-US"/>
              <a:t>©2019 American Board of Orthopaedic Surgery</a:t>
            </a:r>
          </a:p>
        </p:txBody>
      </p:sp>
      <p:sp>
        <p:nvSpPr>
          <p:cNvPr id="4" name="Slide Number Placeholder 3">
            <a:extLst>
              <a:ext uri="{FF2B5EF4-FFF2-40B4-BE49-F238E27FC236}">
                <a16:creationId xmlns:a16="http://schemas.microsoft.com/office/drawing/2014/main" id="{9BA14719-D248-D744-AC68-CD2106B81391}"/>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427743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1D37-11D9-A948-AD20-48E307EF5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06416-EF1F-664D-A6B5-164A35A8F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BBAE78-34BC-4348-A164-2B4AC34CD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3475-62A6-1243-A196-8CBEEE19192F}"/>
              </a:ext>
            </a:extLst>
          </p:cNvPr>
          <p:cNvSpPr>
            <a:spLocks noGrp="1"/>
          </p:cNvSpPr>
          <p:nvPr>
            <p:ph type="dt" sz="half" idx="10"/>
          </p:nvPr>
        </p:nvSpPr>
        <p:spPr/>
        <p:txBody>
          <a:bodyPr/>
          <a:lstStyle/>
          <a:p>
            <a:fld id="{A6E293D7-372D-534B-8AEA-90ADF670B7E5}" type="datetime1">
              <a:rPr lang="en-US" smtClean="0"/>
              <a:t>6/18/2021</a:t>
            </a:fld>
            <a:endParaRPr lang="en-US"/>
          </a:p>
        </p:txBody>
      </p:sp>
      <p:sp>
        <p:nvSpPr>
          <p:cNvPr id="6" name="Footer Placeholder 5">
            <a:extLst>
              <a:ext uri="{FF2B5EF4-FFF2-40B4-BE49-F238E27FC236}">
                <a16:creationId xmlns:a16="http://schemas.microsoft.com/office/drawing/2014/main" id="{D503B627-E919-9246-B7CB-72C141EAC3A2}"/>
              </a:ext>
            </a:extLst>
          </p:cNvPr>
          <p:cNvSpPr>
            <a:spLocks noGrp="1"/>
          </p:cNvSpPr>
          <p:nvPr>
            <p:ph type="ftr" sz="quarter" idx="11"/>
          </p:nvPr>
        </p:nvSpPr>
        <p:spPr/>
        <p:txBody>
          <a:bodyPr/>
          <a:lstStyle/>
          <a:p>
            <a:r>
              <a:rPr lang="en-US"/>
              <a:t>©2019 American Board of Orthopaedic Surgery</a:t>
            </a:r>
          </a:p>
        </p:txBody>
      </p:sp>
      <p:sp>
        <p:nvSpPr>
          <p:cNvPr id="7" name="Slide Number Placeholder 6">
            <a:extLst>
              <a:ext uri="{FF2B5EF4-FFF2-40B4-BE49-F238E27FC236}">
                <a16:creationId xmlns:a16="http://schemas.microsoft.com/office/drawing/2014/main" id="{162F513C-04C1-8E49-A632-918ECDA1D0E2}"/>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319486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B62B-FC59-FA4D-ACD0-C7E57E9B8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D4960-E1A1-C246-AE44-7C09CE95B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A4FC0F-8005-DD40-93B5-D950434E5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57268-23D5-5F4E-864E-EA3991EE1095}"/>
              </a:ext>
            </a:extLst>
          </p:cNvPr>
          <p:cNvSpPr>
            <a:spLocks noGrp="1"/>
          </p:cNvSpPr>
          <p:nvPr>
            <p:ph type="dt" sz="half" idx="10"/>
          </p:nvPr>
        </p:nvSpPr>
        <p:spPr/>
        <p:txBody>
          <a:bodyPr/>
          <a:lstStyle/>
          <a:p>
            <a:fld id="{60E58196-EE14-814A-9485-E14C8B20767E}" type="datetime1">
              <a:rPr lang="en-US" smtClean="0"/>
              <a:t>6/18/2021</a:t>
            </a:fld>
            <a:endParaRPr lang="en-US"/>
          </a:p>
        </p:txBody>
      </p:sp>
      <p:sp>
        <p:nvSpPr>
          <p:cNvPr id="6" name="Footer Placeholder 5">
            <a:extLst>
              <a:ext uri="{FF2B5EF4-FFF2-40B4-BE49-F238E27FC236}">
                <a16:creationId xmlns:a16="http://schemas.microsoft.com/office/drawing/2014/main" id="{83D349BB-0A1B-F945-AD00-CBC0FFD19A90}"/>
              </a:ext>
            </a:extLst>
          </p:cNvPr>
          <p:cNvSpPr>
            <a:spLocks noGrp="1"/>
          </p:cNvSpPr>
          <p:nvPr>
            <p:ph type="ftr" sz="quarter" idx="11"/>
          </p:nvPr>
        </p:nvSpPr>
        <p:spPr/>
        <p:txBody>
          <a:bodyPr/>
          <a:lstStyle/>
          <a:p>
            <a:r>
              <a:rPr lang="en-US"/>
              <a:t>©2019 American Board of Orthopaedic Surgery</a:t>
            </a:r>
          </a:p>
        </p:txBody>
      </p:sp>
      <p:sp>
        <p:nvSpPr>
          <p:cNvPr id="7" name="Slide Number Placeholder 6">
            <a:extLst>
              <a:ext uri="{FF2B5EF4-FFF2-40B4-BE49-F238E27FC236}">
                <a16:creationId xmlns:a16="http://schemas.microsoft.com/office/drawing/2014/main" id="{B399704A-E381-BF45-AA8E-3EE9C7FF96FA}"/>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362930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4EA6-8009-F748-BB68-35CB819130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4AE0D-5D00-414A-9505-722D94A78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5C5C3-31A7-A441-924F-D2A68C48FC9E}"/>
              </a:ext>
            </a:extLst>
          </p:cNvPr>
          <p:cNvSpPr>
            <a:spLocks noGrp="1"/>
          </p:cNvSpPr>
          <p:nvPr>
            <p:ph type="dt" sz="half" idx="10"/>
          </p:nvPr>
        </p:nvSpPr>
        <p:spPr/>
        <p:txBody>
          <a:bodyPr/>
          <a:lstStyle/>
          <a:p>
            <a:fld id="{2657F939-0ACC-6543-BDAE-13857C7F1B8F}" type="datetime1">
              <a:rPr lang="en-US" smtClean="0"/>
              <a:t>6/18/2021</a:t>
            </a:fld>
            <a:endParaRPr lang="en-US"/>
          </a:p>
        </p:txBody>
      </p:sp>
      <p:sp>
        <p:nvSpPr>
          <p:cNvPr id="5" name="Footer Placeholder 4">
            <a:extLst>
              <a:ext uri="{FF2B5EF4-FFF2-40B4-BE49-F238E27FC236}">
                <a16:creationId xmlns:a16="http://schemas.microsoft.com/office/drawing/2014/main" id="{0F691423-B25F-E54A-8BC2-DBBED5502218}"/>
              </a:ext>
            </a:extLst>
          </p:cNvPr>
          <p:cNvSpPr>
            <a:spLocks noGrp="1"/>
          </p:cNvSpPr>
          <p:nvPr>
            <p:ph type="ftr" sz="quarter" idx="11"/>
          </p:nvPr>
        </p:nvSpPr>
        <p:spPr/>
        <p:txBody>
          <a:bodyPr/>
          <a:lstStyle/>
          <a:p>
            <a:r>
              <a:rPr lang="en-US"/>
              <a:t>©2019 American Board of Orthopaedic Surgery</a:t>
            </a:r>
          </a:p>
        </p:txBody>
      </p:sp>
      <p:sp>
        <p:nvSpPr>
          <p:cNvPr id="6" name="Slide Number Placeholder 5">
            <a:extLst>
              <a:ext uri="{FF2B5EF4-FFF2-40B4-BE49-F238E27FC236}">
                <a16:creationId xmlns:a16="http://schemas.microsoft.com/office/drawing/2014/main" id="{ED16B186-EE0C-9B4C-85E6-7C5E98C7A30F}"/>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62873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14205B-D6C0-0D47-8220-45B79007F3E3}"/>
              </a:ext>
            </a:extLst>
          </p:cNvPr>
          <p:cNvSpPr/>
          <p:nvPr userDrawn="1"/>
        </p:nvSpPr>
        <p:spPr>
          <a:xfrm>
            <a:off x="10827657" y="5415582"/>
            <a:ext cx="1364343" cy="1442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erson wearing a hat&#10;&#10;Description automatically generated">
            <a:extLst>
              <a:ext uri="{FF2B5EF4-FFF2-40B4-BE49-F238E27FC236}">
                <a16:creationId xmlns:a16="http://schemas.microsoft.com/office/drawing/2014/main" id="{CFC0E912-3E96-8949-AA64-77A0A73587AB}"/>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3568" t="12609" r="13883" b="1651"/>
          <a:stretch/>
        </p:blipFill>
        <p:spPr>
          <a:xfrm>
            <a:off x="0" y="0"/>
            <a:ext cx="12192000" cy="6857999"/>
          </a:xfrm>
          <a:prstGeom prst="rect">
            <a:avLst/>
          </a:prstGeom>
          <a:noFill/>
        </p:spPr>
      </p:pic>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432708"/>
            <a:ext cx="10383211" cy="4082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B223846A-5EB4-8A4B-9F40-3DF274725D0C}" type="datetime1">
              <a:rPr lang="en-US" smtClean="0"/>
              <a:t>6/18/2021</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American Board of </a:t>
            </a:r>
            <a:br>
              <a:rPr lang="en-US" sz="2000" dirty="0"/>
            </a:br>
            <a:r>
              <a:rPr lang="en-US" sz="2000" dirty="0" err="1"/>
              <a:t>Orthopaedic</a:t>
            </a:r>
            <a:r>
              <a:rPr lang="en-US" sz="2000" baseline="0" dirty="0"/>
              <a:t> Surgery</a:t>
            </a:r>
          </a:p>
          <a:p>
            <a:pPr>
              <a:lnSpc>
                <a:spcPct val="100000"/>
              </a:lnSpc>
              <a:spcBef>
                <a:spcPts val="400"/>
              </a:spcBef>
            </a:pPr>
            <a:r>
              <a:rPr lang="en-US" sz="1000" i="1" kern="1200" dirty="0">
                <a:solidFill>
                  <a:schemeClr val="bg1"/>
                </a:solidFill>
                <a:latin typeface="+mn-lt"/>
                <a:ea typeface="+mn-ea"/>
                <a:cs typeface="+mn-cs"/>
              </a:rPr>
              <a:t>Establishing Education &amp; Performance </a:t>
            </a:r>
            <a:br>
              <a:rPr lang="en-US" sz="1000" i="1" kern="1200" dirty="0">
                <a:solidFill>
                  <a:schemeClr val="bg1"/>
                </a:solidFill>
                <a:latin typeface="+mn-lt"/>
                <a:ea typeface="+mn-ea"/>
                <a:cs typeface="+mn-cs"/>
              </a:rPr>
            </a:br>
            <a:r>
              <a:rPr lang="en-US" sz="1000" i="1" kern="1200" dirty="0">
                <a:solidFill>
                  <a:schemeClr val="bg1"/>
                </a:solidFill>
                <a:latin typeface="+mn-lt"/>
                <a:ea typeface="+mn-ea"/>
                <a:cs typeface="+mn-cs"/>
              </a:rPr>
              <a:t>Standards for </a:t>
            </a:r>
            <a:r>
              <a:rPr lang="en-US" sz="1000" i="1" kern="1200" dirty="0" err="1">
                <a:solidFill>
                  <a:schemeClr val="bg1"/>
                </a:solidFill>
                <a:latin typeface="+mn-lt"/>
                <a:ea typeface="+mn-ea"/>
                <a:cs typeface="+mn-cs"/>
              </a:rPr>
              <a:t>Orthopaedic</a:t>
            </a:r>
            <a:r>
              <a:rPr lang="en-US" sz="1000" i="1" kern="1200" dirty="0">
                <a:solidFill>
                  <a:schemeClr val="bg1"/>
                </a:solidFill>
                <a:latin typeface="+mn-lt"/>
                <a:ea typeface="+mn-ea"/>
                <a:cs typeface="+mn-cs"/>
              </a:rPr>
              <a:t> Surgeons</a:t>
            </a:r>
            <a:endParaRPr lang="en-US" sz="1400" dirty="0"/>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94E41D04-2BBE-FC46-B27E-2BEAAE4283D7}"/>
              </a:ext>
            </a:extLst>
          </p:cNvPr>
          <p:cNvSpPr>
            <a:spLocks noGrp="1"/>
          </p:cNvSpPr>
          <p:nvPr>
            <p:ph type="body" sz="quarter" idx="13" hasCustomPrompt="1"/>
          </p:nvPr>
        </p:nvSpPr>
        <p:spPr>
          <a:xfrm>
            <a:off x="900113" y="3930504"/>
            <a:ext cx="4822825" cy="422316"/>
          </a:xfrm>
        </p:spPr>
        <p:txBody>
          <a:bodyPr>
            <a:normAutofit/>
          </a:bodyPr>
          <a:lstStyle>
            <a:lvl1pPr marL="0" indent="0">
              <a:buNone/>
              <a:defRPr sz="2000" i="1">
                <a:solidFill>
                  <a:schemeClr val="accent2">
                    <a:lumMod val="60000"/>
                    <a:lumOff val="40000"/>
                  </a:schemeClr>
                </a:solidFill>
              </a:defRPr>
            </a:lvl1pPr>
            <a:lvl2pPr marL="457200" indent="0">
              <a:buNone/>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Presentation Speaker Name</a:t>
            </a:r>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24" name="Rectangle 23">
            <a:extLst>
              <a:ext uri="{FF2B5EF4-FFF2-40B4-BE49-F238E27FC236}">
                <a16:creationId xmlns:a16="http://schemas.microsoft.com/office/drawing/2014/main" id="{8E232E81-80C2-F241-A6E5-B5A97D6CAF37}"/>
              </a:ext>
            </a:extLst>
          </p:cNvPr>
          <p:cNvSpPr/>
          <p:nvPr userDrawn="1"/>
        </p:nvSpPr>
        <p:spPr>
          <a:xfrm>
            <a:off x="0" y="107884"/>
            <a:ext cx="12192000" cy="53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410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69D77-8BD4-4045-952D-757A6F2B1D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310FD-9FF2-5A41-8B17-12C7DDB51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46FEF-255E-D04A-A7E5-E7EE6D71D908}"/>
              </a:ext>
            </a:extLst>
          </p:cNvPr>
          <p:cNvSpPr>
            <a:spLocks noGrp="1"/>
          </p:cNvSpPr>
          <p:nvPr>
            <p:ph type="dt" sz="half" idx="10"/>
          </p:nvPr>
        </p:nvSpPr>
        <p:spPr/>
        <p:txBody>
          <a:bodyPr/>
          <a:lstStyle/>
          <a:p>
            <a:fld id="{C936A249-D61D-374C-A4CF-1CFAB5FF8808}" type="datetime1">
              <a:rPr lang="en-US" smtClean="0"/>
              <a:t>6/18/2021</a:t>
            </a:fld>
            <a:endParaRPr lang="en-US"/>
          </a:p>
        </p:txBody>
      </p:sp>
      <p:sp>
        <p:nvSpPr>
          <p:cNvPr id="5" name="Footer Placeholder 4">
            <a:extLst>
              <a:ext uri="{FF2B5EF4-FFF2-40B4-BE49-F238E27FC236}">
                <a16:creationId xmlns:a16="http://schemas.microsoft.com/office/drawing/2014/main" id="{EE6AC711-8879-A948-BEEE-81C60A28D18D}"/>
              </a:ext>
            </a:extLst>
          </p:cNvPr>
          <p:cNvSpPr>
            <a:spLocks noGrp="1"/>
          </p:cNvSpPr>
          <p:nvPr>
            <p:ph type="ftr" sz="quarter" idx="11"/>
          </p:nvPr>
        </p:nvSpPr>
        <p:spPr/>
        <p:txBody>
          <a:bodyPr/>
          <a:lstStyle/>
          <a:p>
            <a:r>
              <a:rPr lang="en-US"/>
              <a:t>©2019 American Board of Orthopaedic Surgery</a:t>
            </a:r>
          </a:p>
        </p:txBody>
      </p:sp>
      <p:sp>
        <p:nvSpPr>
          <p:cNvPr id="6" name="Slide Number Placeholder 5">
            <a:extLst>
              <a:ext uri="{FF2B5EF4-FFF2-40B4-BE49-F238E27FC236}">
                <a16:creationId xmlns:a16="http://schemas.microsoft.com/office/drawing/2014/main" id="{0AD4554D-3491-8F4A-B23A-88BF3FB43DA8}"/>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322183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12" name="Picture 11" descr="A person in a green shirt&#10;&#10;Description automatically generated">
            <a:extLst>
              <a:ext uri="{FF2B5EF4-FFF2-40B4-BE49-F238E27FC236}">
                <a16:creationId xmlns:a16="http://schemas.microsoft.com/office/drawing/2014/main" id="{95599AB8-B754-F445-9F10-C9E430FFB65A}"/>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l="2441" t="12256" r="13497" b="433"/>
          <a:stretch/>
        </p:blipFill>
        <p:spPr>
          <a:xfrm>
            <a:off x="0" y="0"/>
            <a:ext cx="12192000" cy="6857999"/>
          </a:xfrm>
          <a:prstGeom prst="rect">
            <a:avLst/>
          </a:prstGeom>
        </p:spPr>
      </p:pic>
      <p:sp>
        <p:nvSpPr>
          <p:cNvPr id="7" name="Rectangle 6">
            <a:extLst>
              <a:ext uri="{FF2B5EF4-FFF2-40B4-BE49-F238E27FC236}">
                <a16:creationId xmlns:a16="http://schemas.microsoft.com/office/drawing/2014/main" id="{E63DADD2-0B82-3C4D-B053-824296712C45}"/>
              </a:ext>
            </a:extLst>
          </p:cNvPr>
          <p:cNvSpPr/>
          <p:nvPr userDrawn="1"/>
        </p:nvSpPr>
        <p:spPr>
          <a:xfrm>
            <a:off x="10827657" y="5415582"/>
            <a:ext cx="1364343" cy="1442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361268"/>
            <a:ext cx="10383211" cy="898335"/>
          </a:xfrm>
        </p:spPr>
        <p:txBody>
          <a:bodyPr>
            <a:normAutofit/>
          </a:bodyPr>
          <a:lstStyle>
            <a:lvl1pPr marL="0" indent="0" algn="l">
              <a:lnSpc>
                <a:spcPct val="100000"/>
              </a:lnSpc>
              <a:spcBef>
                <a:spcPts val="0"/>
              </a:spcBef>
              <a:buNone/>
              <a:defRPr sz="18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B223846A-5EB4-8A4B-9F40-3DF274725D0C}" type="datetime1">
              <a:rPr lang="en-US" smtClean="0"/>
              <a:t>6/18/2021</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American Board of </a:t>
            </a:r>
            <a:br>
              <a:rPr lang="en-US" sz="2000" dirty="0"/>
            </a:br>
            <a:r>
              <a:rPr lang="en-US" sz="2000" dirty="0" err="1"/>
              <a:t>Orthopaedic</a:t>
            </a:r>
            <a:r>
              <a:rPr lang="en-US" sz="2000" baseline="0" dirty="0"/>
              <a:t> Surgery</a:t>
            </a:r>
          </a:p>
          <a:p>
            <a:pPr>
              <a:lnSpc>
                <a:spcPct val="100000"/>
              </a:lnSpc>
              <a:spcBef>
                <a:spcPts val="400"/>
              </a:spcBef>
            </a:pPr>
            <a:r>
              <a:rPr lang="en-US" sz="1000" i="1" kern="1200" dirty="0">
                <a:solidFill>
                  <a:schemeClr val="bg1"/>
                </a:solidFill>
                <a:latin typeface="+mn-lt"/>
                <a:ea typeface="+mn-ea"/>
                <a:cs typeface="+mn-cs"/>
              </a:rPr>
              <a:t>Establishing Education &amp; Performance </a:t>
            </a:r>
            <a:br>
              <a:rPr lang="en-US" sz="1000" i="1" kern="1200" dirty="0">
                <a:solidFill>
                  <a:schemeClr val="bg1"/>
                </a:solidFill>
                <a:latin typeface="+mn-lt"/>
                <a:ea typeface="+mn-ea"/>
                <a:cs typeface="+mn-cs"/>
              </a:rPr>
            </a:br>
            <a:r>
              <a:rPr lang="en-US" sz="1000" i="1" kern="1200" dirty="0">
                <a:solidFill>
                  <a:schemeClr val="bg1"/>
                </a:solidFill>
                <a:latin typeface="+mn-lt"/>
                <a:ea typeface="+mn-ea"/>
                <a:cs typeface="+mn-cs"/>
              </a:rPr>
              <a:t>Standards for </a:t>
            </a:r>
            <a:r>
              <a:rPr lang="en-US" sz="1000" i="1" kern="1200" dirty="0" err="1">
                <a:solidFill>
                  <a:schemeClr val="bg1"/>
                </a:solidFill>
                <a:latin typeface="+mn-lt"/>
                <a:ea typeface="+mn-ea"/>
                <a:cs typeface="+mn-cs"/>
              </a:rPr>
              <a:t>Orthopaedic</a:t>
            </a:r>
            <a:r>
              <a:rPr lang="en-US" sz="1000" i="1" kern="1200" dirty="0">
                <a:solidFill>
                  <a:schemeClr val="bg1"/>
                </a:solidFill>
                <a:latin typeface="+mn-lt"/>
                <a:ea typeface="+mn-ea"/>
                <a:cs typeface="+mn-cs"/>
              </a:rPr>
              <a:t> Surgeons</a:t>
            </a:r>
            <a:endParaRPr lang="en-US" sz="1400" dirty="0"/>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24" name="Rectangle 23">
            <a:extLst>
              <a:ext uri="{FF2B5EF4-FFF2-40B4-BE49-F238E27FC236}">
                <a16:creationId xmlns:a16="http://schemas.microsoft.com/office/drawing/2014/main" id="{8E232E81-80C2-F241-A6E5-B5A97D6CAF37}"/>
              </a:ext>
            </a:extLst>
          </p:cNvPr>
          <p:cNvSpPr/>
          <p:nvPr userDrawn="1"/>
        </p:nvSpPr>
        <p:spPr>
          <a:xfrm>
            <a:off x="0" y="107884"/>
            <a:ext cx="12192000" cy="53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85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lumMod val="5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B96615-A5CF-7444-BF9A-F7C5B027E807}"/>
              </a:ext>
            </a:extLst>
          </p:cNvPr>
          <p:cNvSpPr/>
          <p:nvPr userDrawn="1"/>
        </p:nvSpPr>
        <p:spPr>
          <a:xfrm>
            <a:off x="10827657" y="5415582"/>
            <a:ext cx="1364343" cy="144241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erson wearing a hat&#10;&#10;Description automatically generated">
            <a:extLst>
              <a:ext uri="{FF2B5EF4-FFF2-40B4-BE49-F238E27FC236}">
                <a16:creationId xmlns:a16="http://schemas.microsoft.com/office/drawing/2014/main" id="{BD7E7094-6552-E342-8EE7-2AEC21B5DFF1}"/>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3568" t="12609" r="13883" b="1651"/>
          <a:stretch/>
        </p:blipFill>
        <p:spPr>
          <a:xfrm>
            <a:off x="0" y="0"/>
            <a:ext cx="12192000" cy="6857999"/>
          </a:xfrm>
          <a:prstGeom prst="rect">
            <a:avLst/>
          </a:prstGeom>
          <a:noFill/>
        </p:spPr>
      </p:pic>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rgbClr val="EEEDE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432708"/>
            <a:ext cx="10383211" cy="4082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32D21035-B983-F747-8CE6-F3D25084C6FB}" type="datetime1">
              <a:rPr lang="en-US" smtClean="0"/>
              <a:t>6/18/2021</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solidFill>
                  <a:schemeClr val="tx1"/>
                </a:solidFill>
              </a:rPr>
              <a:t>American Board of </a:t>
            </a:r>
            <a:br>
              <a:rPr lang="en-US" sz="2000" dirty="0">
                <a:solidFill>
                  <a:schemeClr val="tx1"/>
                </a:solidFill>
              </a:rPr>
            </a:br>
            <a:r>
              <a:rPr lang="en-US" sz="2000" dirty="0" err="1">
                <a:solidFill>
                  <a:schemeClr val="tx1"/>
                </a:solidFill>
              </a:rPr>
              <a:t>Orthopaedic</a:t>
            </a:r>
            <a:r>
              <a:rPr lang="en-US" sz="2000" baseline="0" dirty="0">
                <a:solidFill>
                  <a:schemeClr val="tx1"/>
                </a:solidFill>
              </a:rPr>
              <a:t> Surgery</a:t>
            </a:r>
          </a:p>
          <a:p>
            <a:pPr>
              <a:lnSpc>
                <a:spcPct val="100000"/>
              </a:lnSpc>
              <a:spcBef>
                <a:spcPts val="400"/>
              </a:spcBef>
            </a:pPr>
            <a:r>
              <a:rPr lang="en-US" sz="1000" i="1" kern="1200" dirty="0">
                <a:solidFill>
                  <a:schemeClr val="tx1"/>
                </a:solidFill>
                <a:latin typeface="+mn-lt"/>
                <a:ea typeface="+mn-ea"/>
                <a:cs typeface="+mn-cs"/>
              </a:rPr>
              <a:t>Establishing Education &amp; Performance </a:t>
            </a:r>
            <a:br>
              <a:rPr lang="en-US" sz="1000" i="1" kern="1200" dirty="0">
                <a:solidFill>
                  <a:schemeClr val="tx1"/>
                </a:solidFill>
                <a:latin typeface="+mn-lt"/>
                <a:ea typeface="+mn-ea"/>
                <a:cs typeface="+mn-cs"/>
              </a:rPr>
            </a:br>
            <a:r>
              <a:rPr lang="en-US" sz="1000" i="1" kern="1200" dirty="0">
                <a:solidFill>
                  <a:schemeClr val="tx1"/>
                </a:solidFill>
                <a:latin typeface="+mn-lt"/>
                <a:ea typeface="+mn-ea"/>
                <a:cs typeface="+mn-cs"/>
              </a:rPr>
              <a:t>Standards for </a:t>
            </a:r>
            <a:r>
              <a:rPr lang="en-US" sz="1000" i="1" kern="1200" dirty="0" err="1">
                <a:solidFill>
                  <a:schemeClr val="tx1"/>
                </a:solidFill>
                <a:latin typeface="+mn-lt"/>
                <a:ea typeface="+mn-ea"/>
                <a:cs typeface="+mn-cs"/>
              </a:rPr>
              <a:t>Orthopaedic</a:t>
            </a:r>
            <a:r>
              <a:rPr lang="en-US" sz="1000" i="1" kern="1200" dirty="0">
                <a:solidFill>
                  <a:schemeClr val="tx1"/>
                </a:solidFill>
                <a:latin typeface="+mn-lt"/>
                <a:ea typeface="+mn-ea"/>
                <a:cs typeface="+mn-cs"/>
              </a:rPr>
              <a:t> Surgeons</a:t>
            </a:r>
            <a:endParaRPr lang="en-US" sz="1400" dirty="0">
              <a:solidFill>
                <a:schemeClr val="tx1"/>
              </a:solidFill>
            </a:endParaRPr>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94E41D04-2BBE-FC46-B27E-2BEAAE4283D7}"/>
              </a:ext>
            </a:extLst>
          </p:cNvPr>
          <p:cNvSpPr>
            <a:spLocks noGrp="1"/>
          </p:cNvSpPr>
          <p:nvPr>
            <p:ph type="body" sz="quarter" idx="13" hasCustomPrompt="1"/>
          </p:nvPr>
        </p:nvSpPr>
        <p:spPr>
          <a:xfrm>
            <a:off x="900113" y="3930504"/>
            <a:ext cx="4822825" cy="422316"/>
          </a:xfrm>
        </p:spPr>
        <p:txBody>
          <a:bodyPr>
            <a:normAutofit/>
          </a:bodyPr>
          <a:lstStyle>
            <a:lvl1pPr marL="0" indent="0">
              <a:buNone/>
              <a:defRPr sz="2000" i="1">
                <a:solidFill>
                  <a:schemeClr val="accent2">
                    <a:lumMod val="60000"/>
                    <a:lumOff val="40000"/>
                  </a:schemeClr>
                </a:solidFill>
              </a:defRPr>
            </a:lvl1pPr>
            <a:lvl2pPr marL="457200" indent="0">
              <a:buNone/>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Presentation Speaker Name</a:t>
            </a:r>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18" name="Rectangle 17">
            <a:extLst>
              <a:ext uri="{FF2B5EF4-FFF2-40B4-BE49-F238E27FC236}">
                <a16:creationId xmlns:a16="http://schemas.microsoft.com/office/drawing/2014/main" id="{6957308E-335B-544C-93BD-EAB7CBFFDDC8}"/>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29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lumMod val="5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FF46FD5-37A2-F845-B2BC-1F2D25A3DD61}"/>
              </a:ext>
            </a:extLst>
          </p:cNvPr>
          <p:cNvSpPr/>
          <p:nvPr userDrawn="1"/>
        </p:nvSpPr>
        <p:spPr>
          <a:xfrm>
            <a:off x="10827657" y="5415582"/>
            <a:ext cx="1364343" cy="144241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erson wearing a hat&#10;&#10;Description automatically generated">
            <a:extLst>
              <a:ext uri="{FF2B5EF4-FFF2-40B4-BE49-F238E27FC236}">
                <a16:creationId xmlns:a16="http://schemas.microsoft.com/office/drawing/2014/main" id="{BD7E7094-6552-E342-8EE7-2AEC21B5DFF1}"/>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3568" t="12609" r="13883" b="1651"/>
          <a:stretch/>
        </p:blipFill>
        <p:spPr>
          <a:xfrm>
            <a:off x="0" y="0"/>
            <a:ext cx="12192000" cy="6857999"/>
          </a:xfrm>
          <a:prstGeom prst="rect">
            <a:avLst/>
          </a:prstGeom>
          <a:noFill/>
        </p:spPr>
      </p:pic>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rgbClr val="EEEDE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432708"/>
            <a:ext cx="10383211" cy="4082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32D21035-B983-F747-8CE6-F3D25084C6FB}" type="datetime1">
              <a:rPr lang="en-US" smtClean="0"/>
              <a:t>6/18/2021</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solidFill>
                  <a:schemeClr val="tx1"/>
                </a:solidFill>
              </a:rPr>
              <a:t>American Board of </a:t>
            </a:r>
            <a:br>
              <a:rPr lang="en-US" sz="2000" dirty="0">
                <a:solidFill>
                  <a:schemeClr val="tx1"/>
                </a:solidFill>
              </a:rPr>
            </a:br>
            <a:r>
              <a:rPr lang="en-US" sz="2000" dirty="0" err="1">
                <a:solidFill>
                  <a:schemeClr val="tx1"/>
                </a:solidFill>
              </a:rPr>
              <a:t>Orthopaedic</a:t>
            </a:r>
            <a:r>
              <a:rPr lang="en-US" sz="2000" baseline="0" dirty="0">
                <a:solidFill>
                  <a:schemeClr val="tx1"/>
                </a:solidFill>
              </a:rPr>
              <a:t> Surgery</a:t>
            </a:r>
          </a:p>
          <a:p>
            <a:pPr>
              <a:lnSpc>
                <a:spcPct val="100000"/>
              </a:lnSpc>
              <a:spcBef>
                <a:spcPts val="400"/>
              </a:spcBef>
            </a:pPr>
            <a:r>
              <a:rPr lang="en-US" sz="1000" i="1" kern="1200" dirty="0">
                <a:solidFill>
                  <a:schemeClr val="tx1"/>
                </a:solidFill>
                <a:latin typeface="+mn-lt"/>
                <a:ea typeface="+mn-ea"/>
                <a:cs typeface="+mn-cs"/>
              </a:rPr>
              <a:t>Establishing Education &amp; Performance </a:t>
            </a:r>
            <a:br>
              <a:rPr lang="en-US" sz="1000" i="1" kern="1200" dirty="0">
                <a:solidFill>
                  <a:schemeClr val="tx1"/>
                </a:solidFill>
                <a:latin typeface="+mn-lt"/>
                <a:ea typeface="+mn-ea"/>
                <a:cs typeface="+mn-cs"/>
              </a:rPr>
            </a:br>
            <a:r>
              <a:rPr lang="en-US" sz="1000" i="1" kern="1200" dirty="0">
                <a:solidFill>
                  <a:schemeClr val="tx1"/>
                </a:solidFill>
                <a:latin typeface="+mn-lt"/>
                <a:ea typeface="+mn-ea"/>
                <a:cs typeface="+mn-cs"/>
              </a:rPr>
              <a:t>Standards for </a:t>
            </a:r>
            <a:r>
              <a:rPr lang="en-US" sz="1000" i="1" kern="1200" dirty="0" err="1">
                <a:solidFill>
                  <a:schemeClr val="tx1"/>
                </a:solidFill>
                <a:latin typeface="+mn-lt"/>
                <a:ea typeface="+mn-ea"/>
                <a:cs typeface="+mn-cs"/>
              </a:rPr>
              <a:t>Orthopaedic</a:t>
            </a:r>
            <a:r>
              <a:rPr lang="en-US" sz="1000" i="1" kern="1200" dirty="0">
                <a:solidFill>
                  <a:schemeClr val="tx1"/>
                </a:solidFill>
                <a:latin typeface="+mn-lt"/>
                <a:ea typeface="+mn-ea"/>
                <a:cs typeface="+mn-cs"/>
              </a:rPr>
              <a:t> Surgeons</a:t>
            </a:r>
            <a:endParaRPr lang="en-US" sz="1400" dirty="0">
              <a:solidFill>
                <a:schemeClr val="tx1"/>
              </a:solidFill>
            </a:endParaRPr>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94E41D04-2BBE-FC46-B27E-2BEAAE4283D7}"/>
              </a:ext>
            </a:extLst>
          </p:cNvPr>
          <p:cNvSpPr>
            <a:spLocks noGrp="1"/>
          </p:cNvSpPr>
          <p:nvPr>
            <p:ph type="body" sz="quarter" idx="13" hasCustomPrompt="1"/>
          </p:nvPr>
        </p:nvSpPr>
        <p:spPr>
          <a:xfrm>
            <a:off x="900113" y="3930504"/>
            <a:ext cx="4822825" cy="422316"/>
          </a:xfrm>
        </p:spPr>
        <p:txBody>
          <a:bodyPr>
            <a:normAutofit/>
          </a:bodyPr>
          <a:lstStyle>
            <a:lvl1pPr marL="0" indent="0">
              <a:buNone/>
              <a:defRPr sz="2000" i="1">
                <a:solidFill>
                  <a:schemeClr val="accent2">
                    <a:lumMod val="60000"/>
                    <a:lumOff val="40000"/>
                  </a:schemeClr>
                </a:solidFill>
              </a:defRPr>
            </a:lvl1pPr>
            <a:lvl2pPr marL="457200" indent="0">
              <a:buNone/>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Presentation Speaker Name</a:t>
            </a:r>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18" name="Rectangle 17">
            <a:extLst>
              <a:ext uri="{FF2B5EF4-FFF2-40B4-BE49-F238E27FC236}">
                <a16:creationId xmlns:a16="http://schemas.microsoft.com/office/drawing/2014/main" id="{6957308E-335B-544C-93BD-EAB7CBFFDDC8}"/>
              </a:ext>
            </a:extLst>
          </p:cNvPr>
          <p:cNvSpPr/>
          <p:nvPr userDrawn="1"/>
        </p:nvSpPr>
        <p:spPr>
          <a:xfrm>
            <a:off x="0" y="107884"/>
            <a:ext cx="12192000" cy="53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38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AF05-961D-C841-A419-BCF35B4C8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E18E2-B163-1246-AC65-463C85DF2862}"/>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FACEB1-3A7A-684D-8C2F-A5CF8E9DC6BF}"/>
              </a:ext>
            </a:extLst>
          </p:cNvPr>
          <p:cNvSpPr>
            <a:spLocks noGrp="1"/>
          </p:cNvSpPr>
          <p:nvPr>
            <p:ph type="dt" sz="half" idx="10"/>
          </p:nvPr>
        </p:nvSpPr>
        <p:spPr/>
        <p:txBody>
          <a:bodyPr anchor="ctr"/>
          <a:lstStyle/>
          <a:p>
            <a:fld id="{EE216E46-1B79-AB4C-AD38-B162D9CEBEAE}" type="datetime1">
              <a:rPr lang="en-US" smtClean="0"/>
              <a:t>6/18/2021</a:t>
            </a:fld>
            <a:endParaRPr lang="en-US"/>
          </a:p>
        </p:txBody>
      </p:sp>
      <p:sp>
        <p:nvSpPr>
          <p:cNvPr id="5" name="Footer Placeholder 4">
            <a:extLst>
              <a:ext uri="{FF2B5EF4-FFF2-40B4-BE49-F238E27FC236}">
                <a16:creationId xmlns:a16="http://schemas.microsoft.com/office/drawing/2014/main" id="{FAE0F9B9-A41F-E841-8BE0-4277F7EA38CE}"/>
              </a:ext>
            </a:extLst>
          </p:cNvPr>
          <p:cNvSpPr>
            <a:spLocks noGrp="1"/>
          </p:cNvSpPr>
          <p:nvPr>
            <p:ph type="ftr" sz="quarter" idx="11"/>
          </p:nvPr>
        </p:nvSpPr>
        <p:spPr/>
        <p:txBody>
          <a:bodyPr anchor="ctr"/>
          <a:lstStyle/>
          <a:p>
            <a:r>
              <a:rPr lang="en-US"/>
              <a:t>©2019 American Board of Orthopaedic Surgery</a:t>
            </a:r>
          </a:p>
        </p:txBody>
      </p:sp>
      <p:sp>
        <p:nvSpPr>
          <p:cNvPr id="6" name="Slide Number Placeholder 5">
            <a:extLst>
              <a:ext uri="{FF2B5EF4-FFF2-40B4-BE49-F238E27FC236}">
                <a16:creationId xmlns:a16="http://schemas.microsoft.com/office/drawing/2014/main" id="{98F3326D-DC68-1C47-8D93-4EF0EA1D1CE6}"/>
              </a:ext>
            </a:extLst>
          </p:cNvPr>
          <p:cNvSpPr>
            <a:spLocks noGrp="1"/>
          </p:cNvSpPr>
          <p:nvPr>
            <p:ph type="sldNum" sz="quarter" idx="12"/>
          </p:nvPr>
        </p:nvSpPr>
        <p:spPr/>
        <p:txBody>
          <a:bodyPr anchor="ctr"/>
          <a:lstStyle/>
          <a:p>
            <a:fld id="{76031BA5-4F67-3749-B404-0C5FC3D48CB8}" type="slidenum">
              <a:rPr lang="en-US" smtClean="0"/>
              <a:t>‹#›</a:t>
            </a:fld>
            <a:endParaRPr lang="en-US"/>
          </a:p>
        </p:txBody>
      </p:sp>
    </p:spTree>
    <p:extLst>
      <p:ext uri="{BB962C8B-B14F-4D97-AF65-F5344CB8AC3E}">
        <p14:creationId xmlns:p14="http://schemas.microsoft.com/office/powerpoint/2010/main" val="241964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4E3716-5041-1540-9C88-26F9762149A6}"/>
              </a:ext>
            </a:extLst>
          </p:cNvPr>
          <p:cNvPicPr>
            <a:picLocks noChangeAspect="1"/>
          </p:cNvPicPr>
          <p:nvPr userDrawn="1"/>
        </p:nvPicPr>
        <p:blipFill rotWithShape="1">
          <a:blip r:embed="rId2">
            <a:alphaModFix amt="50000"/>
          </a:blip>
          <a:srcRect l="5990" t="14248" r="5990" b="14248"/>
          <a:stretch/>
        </p:blipFill>
        <p:spPr>
          <a:xfrm>
            <a:off x="0" y="0"/>
            <a:ext cx="12192000" cy="6602843"/>
          </a:xfrm>
          <a:prstGeom prst="rect">
            <a:avLst/>
          </a:prstGeom>
          <a:solidFill>
            <a:schemeClr val="bg1"/>
          </a:solid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075485E2-4EB0-A845-8110-F4EF061FA50D}" type="datetime1">
              <a:rPr lang="en-US" smtClean="0"/>
              <a:t>6/18/2021</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
        <p:nvSpPr>
          <p:cNvPr id="15" name="Rectangle 14">
            <a:extLst>
              <a:ext uri="{FF2B5EF4-FFF2-40B4-BE49-F238E27FC236}">
                <a16:creationId xmlns:a16="http://schemas.microsoft.com/office/drawing/2014/main" id="{1C576480-11B5-0341-B0B1-7BA1D0EA4D53}"/>
              </a:ext>
            </a:extLst>
          </p:cNvPr>
          <p:cNvSpPr/>
          <p:nvPr userDrawn="1"/>
        </p:nvSpPr>
        <p:spPr>
          <a:xfrm>
            <a:off x="0" y="107884"/>
            <a:ext cx="12192000" cy="534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BBF5E3-314E-F44F-82A6-190D37471EE6}"/>
              </a:ext>
            </a:extLst>
          </p:cNvPr>
          <p:cNvSpPr/>
          <p:nvPr userDrawn="1"/>
        </p:nvSpPr>
        <p:spPr>
          <a:xfrm flipV="1">
            <a:off x="0" y="0"/>
            <a:ext cx="12192000" cy="73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70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4E3716-5041-1540-9C88-26F9762149A6}"/>
              </a:ext>
            </a:extLst>
          </p:cNvPr>
          <p:cNvPicPr>
            <a:picLocks noChangeAspect="1"/>
          </p:cNvPicPr>
          <p:nvPr userDrawn="1"/>
        </p:nvPicPr>
        <p:blipFill rotWithShape="1">
          <a:blip r:embed="rId2">
            <a:alphaModFix amt="35000"/>
          </a:blip>
          <a:srcRect l="5990" t="14248" r="5990" b="14248"/>
          <a:stretch/>
        </p:blipFill>
        <p:spPr>
          <a:xfrm>
            <a:off x="0" y="0"/>
            <a:ext cx="12192000" cy="6602843"/>
          </a:xfrm>
          <a:prstGeom prst="rect">
            <a:avLst/>
          </a:prstGeom>
          <a:no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D491BB7E-0B2A-7040-BBB0-E681344F4CB6}" type="datetime1">
              <a:rPr lang="en-US" smtClean="0"/>
              <a:t>6/18/2021</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sp>
        <p:nvSpPr>
          <p:cNvPr id="7" name="Rectangle 6">
            <a:extLst>
              <a:ext uri="{FF2B5EF4-FFF2-40B4-BE49-F238E27FC236}">
                <a16:creationId xmlns:a16="http://schemas.microsoft.com/office/drawing/2014/main" id="{58799A06-F77A-7247-8F19-DC2C3A2B3C79}"/>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DC783-DC53-5B42-B004-3EA7119E9FED}"/>
              </a:ext>
            </a:extLst>
          </p:cNvPr>
          <p:cNvSpPr/>
          <p:nvPr userDrawn="1"/>
        </p:nvSpPr>
        <p:spPr>
          <a:xfrm flipV="1">
            <a:off x="0" y="0"/>
            <a:ext cx="12192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Tree>
    <p:extLst>
      <p:ext uri="{BB962C8B-B14F-4D97-AF65-F5344CB8AC3E}">
        <p14:creationId xmlns:p14="http://schemas.microsoft.com/office/powerpoint/2010/main" val="114412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3">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069FAB-52AD-B645-BED7-C2AAB4CA3B96}"/>
              </a:ext>
            </a:extLst>
          </p:cNvPr>
          <p:cNvPicPr>
            <a:picLocks noChangeAspect="1"/>
          </p:cNvPicPr>
          <p:nvPr userDrawn="1"/>
        </p:nvPicPr>
        <p:blipFill rotWithShape="1">
          <a:blip r:embed="rId2">
            <a:alphaModFix amt="49000"/>
            <a:extLst>
              <a:ext uri="{28A0092B-C50C-407E-A947-70E740481C1C}">
                <a14:useLocalDpi xmlns:a14="http://schemas.microsoft.com/office/drawing/2010/main"/>
              </a:ext>
            </a:extLst>
          </a:blip>
          <a:srcRect l="10606" t="18182" r="10423" b="15186"/>
          <a:stretch/>
        </p:blipFill>
        <p:spPr>
          <a:xfrm>
            <a:off x="0" y="0"/>
            <a:ext cx="12192000" cy="6858000"/>
          </a:xfrm>
          <a:prstGeom prst="rect">
            <a:avLst/>
          </a:prstGeom>
          <a:no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accent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075485E2-4EB0-A845-8110-F4EF061FA50D}" type="datetime1">
              <a:rPr lang="en-US" smtClean="0"/>
              <a:t>6/18/2021</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
        <p:nvSpPr>
          <p:cNvPr id="15" name="Rectangle 14">
            <a:extLst>
              <a:ext uri="{FF2B5EF4-FFF2-40B4-BE49-F238E27FC236}">
                <a16:creationId xmlns:a16="http://schemas.microsoft.com/office/drawing/2014/main" id="{1C576480-11B5-0341-B0B1-7BA1D0EA4D53}"/>
              </a:ext>
            </a:extLst>
          </p:cNvPr>
          <p:cNvSpPr/>
          <p:nvPr userDrawn="1"/>
        </p:nvSpPr>
        <p:spPr>
          <a:xfrm>
            <a:off x="0" y="107884"/>
            <a:ext cx="12192000" cy="534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BBF5E3-314E-F44F-82A6-190D37471EE6}"/>
              </a:ext>
            </a:extLst>
          </p:cNvPr>
          <p:cNvSpPr/>
          <p:nvPr userDrawn="1"/>
        </p:nvSpPr>
        <p:spPr>
          <a:xfrm flipV="1">
            <a:off x="0" y="0"/>
            <a:ext cx="12192000" cy="73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343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4">
    <p:bg>
      <p:bgPr>
        <a:solidFill>
          <a:schemeClr val="tx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F428203-FD01-BD49-A5E5-35D9375DD0A4}"/>
              </a:ext>
            </a:extLst>
          </p:cNvPr>
          <p:cNvPicPr>
            <a:picLocks noChangeAspect="1"/>
          </p:cNvPicPr>
          <p:nvPr userDrawn="1"/>
        </p:nvPicPr>
        <p:blipFill rotWithShape="1">
          <a:blip r:embed="rId2">
            <a:alphaModFix amt="50000"/>
            <a:extLst>
              <a:ext uri="{28A0092B-C50C-407E-A947-70E740481C1C}">
                <a14:useLocalDpi xmlns:a14="http://schemas.microsoft.com/office/drawing/2010/main"/>
              </a:ext>
            </a:extLst>
          </a:blip>
          <a:srcRect l="10606" t="18182" r="10423" b="15186"/>
          <a:stretch/>
        </p:blipFill>
        <p:spPr>
          <a:xfrm>
            <a:off x="0" y="0"/>
            <a:ext cx="12192000" cy="6858000"/>
          </a:xfrm>
          <a:prstGeom prst="rect">
            <a:avLst/>
          </a:prstGeom>
          <a:no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D491BB7E-0B2A-7040-BBB0-E681344F4CB6}" type="datetime1">
              <a:rPr lang="en-US" smtClean="0"/>
              <a:t>6/18/2021</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sp>
        <p:nvSpPr>
          <p:cNvPr id="7" name="Rectangle 6">
            <a:extLst>
              <a:ext uri="{FF2B5EF4-FFF2-40B4-BE49-F238E27FC236}">
                <a16:creationId xmlns:a16="http://schemas.microsoft.com/office/drawing/2014/main" id="{58799A06-F77A-7247-8F19-DC2C3A2B3C79}"/>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DC783-DC53-5B42-B004-3EA7119E9FED}"/>
              </a:ext>
            </a:extLst>
          </p:cNvPr>
          <p:cNvSpPr/>
          <p:nvPr userDrawn="1"/>
        </p:nvSpPr>
        <p:spPr>
          <a:xfrm flipV="1">
            <a:off x="0" y="0"/>
            <a:ext cx="12192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Tree>
    <p:extLst>
      <p:ext uri="{BB962C8B-B14F-4D97-AF65-F5344CB8AC3E}">
        <p14:creationId xmlns:p14="http://schemas.microsoft.com/office/powerpoint/2010/main" val="288675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0ADD95-CDCF-EE40-B76C-E7FCDCA5BAD9}"/>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9F21AC6-A252-7644-B884-ACB58CD1CCB7}"/>
              </a:ext>
            </a:extLst>
          </p:cNvPr>
          <p:cNvSpPr>
            <a:spLocks noGrp="1"/>
          </p:cNvSpPr>
          <p:nvPr>
            <p:ph type="title"/>
          </p:nvPr>
        </p:nvSpPr>
        <p:spPr>
          <a:xfrm>
            <a:off x="441063" y="365125"/>
            <a:ext cx="10912737"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88038B-5F29-7844-8213-73644E4DA18C}"/>
              </a:ext>
            </a:extLst>
          </p:cNvPr>
          <p:cNvSpPr>
            <a:spLocks noGrp="1"/>
          </p:cNvSpPr>
          <p:nvPr>
            <p:ph type="body" idx="1"/>
          </p:nvPr>
        </p:nvSpPr>
        <p:spPr>
          <a:xfrm>
            <a:off x="441063" y="1825625"/>
            <a:ext cx="1091273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A57B0-C0A7-0244-8FAB-6359936604AE}"/>
              </a:ext>
            </a:extLst>
          </p:cNvPr>
          <p:cNvSpPr>
            <a:spLocks noGrp="1"/>
          </p:cNvSpPr>
          <p:nvPr>
            <p:ph type="dt" sz="half" idx="2"/>
          </p:nvPr>
        </p:nvSpPr>
        <p:spPr>
          <a:xfrm>
            <a:off x="8445551" y="6356350"/>
            <a:ext cx="567663" cy="365125"/>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fld id="{EB2B0987-FA1E-0D4D-B90D-1DB99AFBF354}" type="datetime1">
              <a:rPr lang="en-US" smtClean="0"/>
              <a:t>6/18/2021</a:t>
            </a:fld>
            <a:endParaRPr lang="en-US" dirty="0"/>
          </a:p>
        </p:txBody>
      </p:sp>
      <p:sp>
        <p:nvSpPr>
          <p:cNvPr id="5" name="Footer Placeholder 4">
            <a:extLst>
              <a:ext uri="{FF2B5EF4-FFF2-40B4-BE49-F238E27FC236}">
                <a16:creationId xmlns:a16="http://schemas.microsoft.com/office/drawing/2014/main" id="{C206D32F-076B-F144-8A0F-E0D3957B931F}"/>
              </a:ext>
            </a:extLst>
          </p:cNvPr>
          <p:cNvSpPr>
            <a:spLocks noGrp="1"/>
          </p:cNvSpPr>
          <p:nvPr>
            <p:ph type="ftr" sz="quarter" idx="3"/>
          </p:nvPr>
        </p:nvSpPr>
        <p:spPr>
          <a:xfrm>
            <a:off x="9111728" y="6356350"/>
            <a:ext cx="2172146" cy="365125"/>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738FBC5C-138F-F242-A2E6-31AED252DA1C}"/>
              </a:ext>
            </a:extLst>
          </p:cNvPr>
          <p:cNvSpPr>
            <a:spLocks noGrp="1"/>
          </p:cNvSpPr>
          <p:nvPr>
            <p:ph type="sldNum" sz="quarter" idx="4"/>
          </p:nvPr>
        </p:nvSpPr>
        <p:spPr>
          <a:xfrm>
            <a:off x="7998308" y="6356350"/>
            <a:ext cx="348730" cy="365125"/>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fld id="{76031BA5-4F67-3749-B404-0C5FC3D48CB8}" type="slidenum">
              <a:rPr lang="en-US" smtClean="0"/>
              <a:pPr/>
              <a:t>‹#›</a:t>
            </a:fld>
            <a:endParaRPr lang="en-US" dirty="0"/>
          </a:p>
        </p:txBody>
      </p:sp>
      <p:pic>
        <p:nvPicPr>
          <p:cNvPr id="14" name="Picture 13">
            <a:extLst>
              <a:ext uri="{FF2B5EF4-FFF2-40B4-BE49-F238E27FC236}">
                <a16:creationId xmlns:a16="http://schemas.microsoft.com/office/drawing/2014/main" id="{9B0DB38C-13B2-354C-9903-7A75101C1652}"/>
              </a:ext>
            </a:extLst>
          </p:cNvPr>
          <p:cNvPicPr>
            <a:picLocks noChangeAspect="1"/>
          </p:cNvPicPr>
          <p:nvPr userDrawn="1"/>
        </p:nvPicPr>
        <p:blipFill>
          <a:blip r:embed="rId2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
        <p:nvSpPr>
          <p:cNvPr id="16" name="Rectangle 15">
            <a:extLst>
              <a:ext uri="{FF2B5EF4-FFF2-40B4-BE49-F238E27FC236}">
                <a16:creationId xmlns:a16="http://schemas.microsoft.com/office/drawing/2014/main" id="{4E5AC306-4621-D24E-BCC1-AE83B588C9CB}"/>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6BB570-D699-654E-8DA4-EA64D6D02E1A}"/>
              </a:ext>
            </a:extLst>
          </p:cNvPr>
          <p:cNvSpPr/>
          <p:nvPr userDrawn="1"/>
        </p:nvSpPr>
        <p:spPr>
          <a:xfrm flipV="1">
            <a:off x="0" y="0"/>
            <a:ext cx="12192000" cy="73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7730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69" r:id="rId4"/>
    <p:sldLayoutId id="2147483650" r:id="rId5"/>
    <p:sldLayoutId id="2147483664" r:id="rId6"/>
    <p:sldLayoutId id="2147483666" r:id="rId7"/>
    <p:sldLayoutId id="2147483671" r:id="rId8"/>
    <p:sldLayoutId id="2147483670" r:id="rId9"/>
    <p:sldLayoutId id="2147483672" r:id="rId10"/>
    <p:sldLayoutId id="2147483673" r:id="rId11"/>
    <p:sldLayoutId id="214748366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74" r:id="rId21"/>
  </p:sldLayoutIdLst>
  <p:hf sldNum="0" hdr="0" ftr="0" dt="0"/>
  <p:txStyles>
    <p:titleStyle>
      <a:lvl1pPr algn="l" defTabSz="914400" rtl="0" eaLnBrk="1" latinLnBrk="0" hangingPunct="1">
        <a:lnSpc>
          <a:spcPct val="90000"/>
        </a:lnSpc>
        <a:spcBef>
          <a:spcPct val="0"/>
        </a:spcBef>
        <a:buNone/>
        <a:defRPr sz="4000" i="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www.abos.org/"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F69086-7157-794A-963E-D7532ED92223}"/>
              </a:ext>
            </a:extLst>
          </p:cNvPr>
          <p:cNvSpPr>
            <a:spLocks noGrp="1"/>
          </p:cNvSpPr>
          <p:nvPr>
            <p:ph type="ctrTitle"/>
          </p:nvPr>
        </p:nvSpPr>
        <p:spPr/>
        <p:txBody>
          <a:bodyPr/>
          <a:lstStyle/>
          <a:p>
            <a:r>
              <a:rPr lang="en-US" b="1" dirty="0"/>
              <a:t>ABOS Knowledge, Skills, and Behavior Program</a:t>
            </a:r>
          </a:p>
        </p:txBody>
      </p:sp>
      <p:sp>
        <p:nvSpPr>
          <p:cNvPr id="5" name="Content Placeholder 4">
            <a:extLst>
              <a:ext uri="{FF2B5EF4-FFF2-40B4-BE49-F238E27FC236}">
                <a16:creationId xmlns:a16="http://schemas.microsoft.com/office/drawing/2014/main" id="{CED0794A-35D2-C948-A5CF-2F41DA11A7F0}"/>
              </a:ext>
            </a:extLst>
          </p:cNvPr>
          <p:cNvSpPr>
            <a:spLocks noGrp="1"/>
          </p:cNvSpPr>
          <p:nvPr>
            <p:ph type="subTitle" idx="1"/>
          </p:nvPr>
        </p:nvSpPr>
        <p:spPr/>
        <p:txBody>
          <a:bodyPr>
            <a:normAutofit lnSpcReduction="10000"/>
          </a:bodyPr>
          <a:lstStyle/>
          <a:p>
            <a:r>
              <a:rPr lang="en-US" dirty="0"/>
              <a:t>ABOS KSB Program</a:t>
            </a:r>
          </a:p>
        </p:txBody>
      </p:sp>
      <p:sp>
        <p:nvSpPr>
          <p:cNvPr id="39" name="Text Placeholder 38">
            <a:extLst>
              <a:ext uri="{FF2B5EF4-FFF2-40B4-BE49-F238E27FC236}">
                <a16:creationId xmlns:a16="http://schemas.microsoft.com/office/drawing/2014/main" id="{071C0A5B-E388-3E44-926C-85C8586D23E8}"/>
              </a:ext>
            </a:extLst>
          </p:cNvPr>
          <p:cNvSpPr>
            <a:spLocks noGrp="1"/>
          </p:cNvSpPr>
          <p:nvPr>
            <p:ph type="body" sz="quarter" idx="13"/>
          </p:nvPr>
        </p:nvSpPr>
        <p:spPr/>
        <p:txBody>
          <a:bodyPr/>
          <a:lstStyle/>
          <a:p>
            <a:r>
              <a:rPr lang="en-US"/>
              <a:t>Faculty and Staff</a:t>
            </a:r>
            <a:endParaRPr lang="en-US" dirty="0"/>
          </a:p>
        </p:txBody>
      </p:sp>
    </p:spTree>
    <p:extLst>
      <p:ext uri="{BB962C8B-B14F-4D97-AF65-F5344CB8AC3E}">
        <p14:creationId xmlns:p14="http://schemas.microsoft.com/office/powerpoint/2010/main" val="202344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able&#10;&#10;Description automatically generated">
            <a:extLst>
              <a:ext uri="{FF2B5EF4-FFF2-40B4-BE49-F238E27FC236}">
                <a16:creationId xmlns:a16="http://schemas.microsoft.com/office/drawing/2014/main" id="{169A2969-49F7-4173-96BB-3B2B48FF4A73}"/>
              </a:ext>
            </a:extLst>
          </p:cNvPr>
          <p:cNvPicPr>
            <a:picLocks noGrp="1" noChangeAspect="1"/>
          </p:cNvPicPr>
          <p:nvPr>
            <p:ph idx="1"/>
          </p:nvPr>
        </p:nvPicPr>
        <p:blipFill>
          <a:blip r:embed="rId2"/>
          <a:stretch>
            <a:fillRect/>
          </a:stretch>
        </p:blipFill>
        <p:spPr>
          <a:xfrm>
            <a:off x="2127589" y="823794"/>
            <a:ext cx="7954393" cy="5145514"/>
          </a:xfrm>
        </p:spPr>
      </p:pic>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Surgical Procedures for Assessment</a:t>
            </a:r>
          </a:p>
        </p:txBody>
      </p:sp>
      <p:sp>
        <p:nvSpPr>
          <p:cNvPr id="2" name="TextBox 1">
            <a:extLst>
              <a:ext uri="{FF2B5EF4-FFF2-40B4-BE49-F238E27FC236}">
                <a16:creationId xmlns:a16="http://schemas.microsoft.com/office/drawing/2014/main" id="{1490EBB4-3CE2-4CE9-AEFE-59FFC5982D34}"/>
              </a:ext>
            </a:extLst>
          </p:cNvPr>
          <p:cNvSpPr txBox="1"/>
          <p:nvPr/>
        </p:nvSpPr>
        <p:spPr>
          <a:xfrm>
            <a:off x="4327335" y="5908172"/>
            <a:ext cx="1225118" cy="369332"/>
          </a:xfrm>
          <a:prstGeom prst="rect">
            <a:avLst/>
          </a:prstGeom>
          <a:noFill/>
        </p:spPr>
        <p:txBody>
          <a:bodyPr wrap="square" rtlCol="0">
            <a:spAutoFit/>
          </a:bodyPr>
          <a:lstStyle/>
          <a:p>
            <a:r>
              <a:rPr lang="en-US" b="1" dirty="0"/>
              <a:t>35 Total</a:t>
            </a:r>
          </a:p>
        </p:txBody>
      </p:sp>
      <p:sp>
        <p:nvSpPr>
          <p:cNvPr id="5" name="TextBox 4">
            <a:extLst>
              <a:ext uri="{FF2B5EF4-FFF2-40B4-BE49-F238E27FC236}">
                <a16:creationId xmlns:a16="http://schemas.microsoft.com/office/drawing/2014/main" id="{AC493C0F-9D0B-494E-8874-A8EFEA1A4610}"/>
              </a:ext>
            </a:extLst>
          </p:cNvPr>
          <p:cNvSpPr txBox="1"/>
          <p:nvPr/>
        </p:nvSpPr>
        <p:spPr>
          <a:xfrm>
            <a:off x="7757536" y="5908172"/>
            <a:ext cx="1225118" cy="369332"/>
          </a:xfrm>
          <a:prstGeom prst="rect">
            <a:avLst/>
          </a:prstGeom>
          <a:noFill/>
        </p:spPr>
        <p:txBody>
          <a:bodyPr wrap="square" rtlCol="0">
            <a:spAutoFit/>
          </a:bodyPr>
          <a:lstStyle/>
          <a:p>
            <a:r>
              <a:rPr lang="en-US" b="1" dirty="0"/>
              <a:t>53 Total</a:t>
            </a:r>
          </a:p>
        </p:txBody>
      </p:sp>
    </p:spTree>
    <p:extLst>
      <p:ext uri="{BB962C8B-B14F-4D97-AF65-F5344CB8AC3E}">
        <p14:creationId xmlns:p14="http://schemas.microsoft.com/office/powerpoint/2010/main" val="327666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Surgical Procedures for Assessment</a:t>
            </a:r>
          </a:p>
        </p:txBody>
      </p:sp>
      <p:pic>
        <p:nvPicPr>
          <p:cNvPr id="4" name="Content Placeholder 3" descr="Table&#10;&#10;Description automatically generated">
            <a:extLst>
              <a:ext uri="{FF2B5EF4-FFF2-40B4-BE49-F238E27FC236}">
                <a16:creationId xmlns:a16="http://schemas.microsoft.com/office/drawing/2014/main" id="{A9AF1BA2-30E8-4694-BE18-17F76213B982}"/>
              </a:ext>
            </a:extLst>
          </p:cNvPr>
          <p:cNvPicPr>
            <a:picLocks noGrp="1" noChangeAspect="1"/>
          </p:cNvPicPr>
          <p:nvPr>
            <p:ph idx="1"/>
          </p:nvPr>
        </p:nvPicPr>
        <p:blipFill>
          <a:blip r:embed="rId2"/>
          <a:stretch>
            <a:fillRect/>
          </a:stretch>
        </p:blipFill>
        <p:spPr>
          <a:xfrm>
            <a:off x="2411861" y="995721"/>
            <a:ext cx="7397800" cy="5141677"/>
          </a:xfrm>
          <a:prstGeom prst="rect">
            <a:avLst/>
          </a:prstGeom>
        </p:spPr>
      </p:pic>
    </p:spTree>
    <p:extLst>
      <p:ext uri="{BB962C8B-B14F-4D97-AF65-F5344CB8AC3E}">
        <p14:creationId xmlns:p14="http://schemas.microsoft.com/office/powerpoint/2010/main" val="416372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Surgical Procedures for Assessment</a:t>
            </a:r>
          </a:p>
        </p:txBody>
      </p:sp>
      <p:pic>
        <p:nvPicPr>
          <p:cNvPr id="4" name="Content Placeholder 3">
            <a:extLst>
              <a:ext uri="{FF2B5EF4-FFF2-40B4-BE49-F238E27FC236}">
                <a16:creationId xmlns:a16="http://schemas.microsoft.com/office/drawing/2014/main" id="{899DFB74-49B2-4FF4-9C0B-A301D7D1A13D}"/>
              </a:ext>
            </a:extLst>
          </p:cNvPr>
          <p:cNvPicPr>
            <a:picLocks noGrp="1" noChangeAspect="1"/>
          </p:cNvPicPr>
          <p:nvPr>
            <p:ph idx="1"/>
          </p:nvPr>
        </p:nvPicPr>
        <p:blipFill>
          <a:blip r:embed="rId2"/>
          <a:stretch>
            <a:fillRect/>
          </a:stretch>
        </p:blipFill>
        <p:spPr>
          <a:xfrm>
            <a:off x="2268096" y="1119669"/>
            <a:ext cx="7660375" cy="5046937"/>
          </a:xfrm>
          <a:prstGeom prst="rect">
            <a:avLst/>
          </a:prstGeom>
        </p:spPr>
      </p:pic>
    </p:spTree>
    <p:extLst>
      <p:ext uri="{BB962C8B-B14F-4D97-AF65-F5344CB8AC3E}">
        <p14:creationId xmlns:p14="http://schemas.microsoft.com/office/powerpoint/2010/main" val="286150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lang="en-US" b="1" dirty="0"/>
              <a:t>Faculty Receives Request</a:t>
            </a:r>
          </a:p>
        </p:txBody>
      </p:sp>
      <p:pic>
        <p:nvPicPr>
          <p:cNvPr id="6" name="Picture 4" descr="C:\Users\Vanhe003\AppData\Local\Microsoft\Windows\Temporary Internet Files\Content.IE5\V08ZZSB7\doctor-cartoon[1].jpg">
            <a:extLst>
              <a:ext uri="{FF2B5EF4-FFF2-40B4-BE49-F238E27FC236}">
                <a16:creationId xmlns:a16="http://schemas.microsoft.com/office/drawing/2014/main" id="{DF6C56F4-C7DB-43E8-A865-778B88B34F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72703" y="1632163"/>
            <a:ext cx="3107925" cy="4026461"/>
          </a:xfrm>
          <a:prstGeom prst="rect">
            <a:avLst/>
          </a:prstGeom>
          <a:solidFill>
            <a:srgbClr val="FFFFFF"/>
          </a:solidFill>
        </p:spPr>
      </p:pic>
      <p:pic>
        <p:nvPicPr>
          <p:cNvPr id="7" name="Picture 3" descr="C:\Users\Vanhe003\AppData\Local\Microsoft\Windows\Temporary Internet Files\Content.IE5\V08ZZSB7\cartoon-doctor-8[1].gif">
            <a:extLst>
              <a:ext uri="{FF2B5EF4-FFF2-40B4-BE49-F238E27FC236}">
                <a16:creationId xmlns:a16="http://schemas.microsoft.com/office/drawing/2014/main" id="{5136C6EF-03E9-4332-A902-3634E543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764" y="1641688"/>
            <a:ext cx="2912980" cy="4126722"/>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6">
            <a:extLst>
              <a:ext uri="{FF2B5EF4-FFF2-40B4-BE49-F238E27FC236}">
                <a16:creationId xmlns:a16="http://schemas.microsoft.com/office/drawing/2014/main" id="{BDBFEBB8-5096-4B10-B7E1-C27FF86732BA}"/>
              </a:ext>
            </a:extLst>
          </p:cNvPr>
          <p:cNvSpPr/>
          <p:nvPr/>
        </p:nvSpPr>
        <p:spPr>
          <a:xfrm>
            <a:off x="8595242" y="373619"/>
            <a:ext cx="3044308" cy="210582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dirty="0">
                <a:solidFill>
                  <a:schemeClr val="tx1"/>
                </a:solidFill>
              </a:rPr>
              <a:t>I just got a text/email from my resident to evaluate their performance on the surgery.  This will be quick and easy, so I will complete it right now while I remember!  The text links to a web-based evaluation.</a:t>
            </a:r>
          </a:p>
        </p:txBody>
      </p:sp>
    </p:spTree>
    <p:extLst>
      <p:ext uri="{BB962C8B-B14F-4D97-AF65-F5344CB8AC3E}">
        <p14:creationId xmlns:p14="http://schemas.microsoft.com/office/powerpoint/2010/main" val="315462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lang="en-US" b="1" dirty="0"/>
              <a:t>5 Point Ottawa Surgical Competency Operating Room Evaluation (O-SCORE)</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41063" y="1511299"/>
            <a:ext cx="10912737" cy="4918075"/>
          </a:xfrm>
        </p:spPr>
        <p:txBody>
          <a:bodyPr>
            <a:normAutofit/>
          </a:bodyPr>
          <a:lstStyle/>
          <a:p>
            <a:pPr marL="514350" indent="-514350">
              <a:lnSpc>
                <a:spcPct val="100000"/>
              </a:lnSpc>
              <a:buFont typeface="+mj-lt"/>
              <a:buAutoNum type="arabicPeriod"/>
            </a:pPr>
            <a:r>
              <a:rPr lang="en-US" dirty="0"/>
              <a:t>“I had to do”—i.e., Requires complete hands-on guidance, did not do, or was not given the opportunity to do.</a:t>
            </a:r>
          </a:p>
          <a:p>
            <a:pPr marL="514350" indent="-514350">
              <a:lnSpc>
                <a:spcPct val="100000"/>
              </a:lnSpc>
              <a:buFont typeface="+mj-lt"/>
              <a:buAutoNum type="arabicPeriod"/>
            </a:pPr>
            <a:r>
              <a:rPr lang="en-US" dirty="0"/>
              <a:t>“I had to talk them through”—i.e., Able to perform tasks but requires constant direction. </a:t>
            </a:r>
          </a:p>
          <a:p>
            <a:pPr marL="514350" indent="-514350">
              <a:lnSpc>
                <a:spcPct val="100000"/>
              </a:lnSpc>
              <a:buFont typeface="+mj-lt"/>
              <a:buAutoNum type="arabicPeriod"/>
            </a:pPr>
            <a:r>
              <a:rPr lang="en-US" dirty="0"/>
              <a:t>“I had to prompt them from time to time”—i.e., Demonstrates some independence, but requires intermittent direction. </a:t>
            </a:r>
          </a:p>
          <a:p>
            <a:pPr marL="514350" indent="-514350">
              <a:lnSpc>
                <a:spcPct val="100000"/>
              </a:lnSpc>
              <a:buFont typeface="+mj-lt"/>
              <a:buAutoNum type="arabicPeriod"/>
            </a:pPr>
            <a:r>
              <a:rPr lang="en-US" dirty="0"/>
              <a:t>“I needed to be in the room just in case”—i.e., Independence but unaware of risks and still requires supervision for safe practice.</a:t>
            </a:r>
          </a:p>
          <a:p>
            <a:pPr marL="514350" indent="-514350">
              <a:lnSpc>
                <a:spcPct val="100000"/>
              </a:lnSpc>
              <a:buFont typeface="+mj-lt"/>
              <a:buAutoNum type="arabicPeriod"/>
            </a:pPr>
            <a:r>
              <a:rPr lang="en-US" dirty="0"/>
              <a:t> “I did not need to be there”—i.e., Complete independence, understands risks and performs safely, practice ready. </a:t>
            </a:r>
            <a:endParaRPr lang="en-US" sz="1800" dirty="0"/>
          </a:p>
          <a:p>
            <a:endParaRPr lang="en-US" dirty="0"/>
          </a:p>
        </p:txBody>
      </p:sp>
    </p:spTree>
    <p:extLst>
      <p:ext uri="{BB962C8B-B14F-4D97-AF65-F5344CB8AC3E}">
        <p14:creationId xmlns:p14="http://schemas.microsoft.com/office/powerpoint/2010/main" val="331970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lang="en-US" b="1" dirty="0"/>
              <a:t>Formative Evaluation Using O-Score for 8 Steps of Surgical Procedure</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60113" y="1692274"/>
            <a:ext cx="11465187" cy="4800601"/>
          </a:xfrm>
        </p:spPr>
        <p:txBody>
          <a:bodyPr>
            <a:normAutofit fontScale="62500" lnSpcReduction="20000"/>
          </a:bodyPr>
          <a:lstStyle/>
          <a:p>
            <a:pPr marL="514350" indent="-514350">
              <a:lnSpc>
                <a:spcPct val="120000"/>
              </a:lnSpc>
              <a:buFont typeface="+mj-lt"/>
              <a:buAutoNum type="arabicPeriod"/>
            </a:pPr>
            <a:r>
              <a:rPr lang="en-US" sz="2900" u="sng" dirty="0"/>
              <a:t>Pre-procedure plan</a:t>
            </a:r>
            <a:r>
              <a:rPr lang="en-US" sz="2900" dirty="0"/>
              <a:t>: Gathers/assesses required information to reach diagnosis and determine correct procedure required. </a:t>
            </a:r>
          </a:p>
          <a:p>
            <a:pPr marL="514350" indent="-514350">
              <a:lnSpc>
                <a:spcPct val="120000"/>
              </a:lnSpc>
              <a:buFont typeface="+mj-lt"/>
              <a:buAutoNum type="arabicPeriod"/>
            </a:pPr>
            <a:r>
              <a:rPr lang="en-US" sz="2900" u="sng" dirty="0"/>
              <a:t>Case preparation</a:t>
            </a:r>
            <a:r>
              <a:rPr lang="en-US" sz="2900" dirty="0"/>
              <a:t>:  Patient correctly prepared and positioned, describes approach and lists required instruments, prepared to deal with probable complications. </a:t>
            </a:r>
          </a:p>
          <a:p>
            <a:pPr marL="514350" indent="-514350">
              <a:lnSpc>
                <a:spcPct val="120000"/>
              </a:lnSpc>
              <a:buFont typeface="+mj-lt"/>
              <a:buAutoNum type="arabicPeriod"/>
            </a:pPr>
            <a:r>
              <a:rPr lang="en-US" sz="2900" u="sng" dirty="0"/>
              <a:t>Knowledge of specific procedural steps</a:t>
            </a:r>
            <a:r>
              <a:rPr lang="en-US" sz="2900" dirty="0"/>
              <a:t>: Can sequence steps of procedure, articulates potential risks, and means to avoid/overcome them. </a:t>
            </a:r>
          </a:p>
          <a:p>
            <a:pPr marL="514350" indent="-514350">
              <a:lnSpc>
                <a:spcPct val="120000"/>
              </a:lnSpc>
              <a:buFont typeface="+mj-lt"/>
              <a:buAutoNum type="arabicPeriod"/>
            </a:pPr>
            <a:r>
              <a:rPr lang="en-US" sz="2900" u="sng" dirty="0"/>
              <a:t>Technical performance</a:t>
            </a:r>
            <a:r>
              <a:rPr lang="en-US" sz="2900" dirty="0"/>
              <a:t>: Efficiently performs steps, avoiding pitfalls and respecting soft tissues. </a:t>
            </a:r>
          </a:p>
          <a:p>
            <a:pPr marL="514350" indent="-514350">
              <a:lnSpc>
                <a:spcPct val="120000"/>
              </a:lnSpc>
              <a:buFont typeface="+mj-lt"/>
              <a:buAutoNum type="arabicPeriod"/>
            </a:pPr>
            <a:r>
              <a:rPr lang="en-US" sz="2900" u="sng" dirty="0"/>
              <a:t>Visuospatial skills</a:t>
            </a:r>
            <a:r>
              <a:rPr lang="en-US" sz="2900" dirty="0"/>
              <a:t>:  3D spatial orientation and able to position instruments/hardware where intended. </a:t>
            </a:r>
          </a:p>
          <a:p>
            <a:pPr marL="514350" indent="-514350">
              <a:lnSpc>
                <a:spcPct val="120000"/>
              </a:lnSpc>
              <a:buFont typeface="+mj-lt"/>
              <a:buAutoNum type="arabicPeriod"/>
            </a:pPr>
            <a:r>
              <a:rPr lang="en-US" sz="2900" u="sng" dirty="0"/>
              <a:t>Post-procedure plan</a:t>
            </a:r>
            <a:r>
              <a:rPr lang="en-US" sz="2900" dirty="0"/>
              <a:t>:  Appropriate complete post procedure plan.  </a:t>
            </a:r>
          </a:p>
          <a:p>
            <a:pPr marL="514350" indent="-514350">
              <a:lnSpc>
                <a:spcPct val="120000"/>
              </a:lnSpc>
              <a:buFont typeface="+mj-lt"/>
              <a:buAutoNum type="arabicPeriod"/>
            </a:pPr>
            <a:r>
              <a:rPr lang="en-US" sz="2900" u="sng" dirty="0"/>
              <a:t>Efficiency and flow</a:t>
            </a:r>
            <a:r>
              <a:rPr lang="en-US" sz="2900" dirty="0"/>
              <a:t>: Obvious planned course of procedure with economy of movement and flow. </a:t>
            </a:r>
          </a:p>
          <a:p>
            <a:pPr marL="514350" indent="-514350">
              <a:lnSpc>
                <a:spcPct val="120000"/>
              </a:lnSpc>
              <a:buFont typeface="+mj-lt"/>
              <a:buAutoNum type="arabicPeriod"/>
            </a:pPr>
            <a:r>
              <a:rPr lang="en-US" sz="2900" u="sng" dirty="0"/>
              <a:t>Communication</a:t>
            </a:r>
            <a:r>
              <a:rPr lang="en-US" sz="2900" dirty="0"/>
              <a:t>: Professional and effective communication/utilization of staff. </a:t>
            </a:r>
          </a:p>
          <a:p>
            <a:pPr marL="514350" indent="-514350">
              <a:lnSpc>
                <a:spcPct val="120000"/>
              </a:lnSpc>
              <a:buFont typeface="+mj-lt"/>
              <a:buAutoNum type="arabicPeriod"/>
            </a:pPr>
            <a:endParaRPr lang="en-US" sz="1300" dirty="0"/>
          </a:p>
          <a:p>
            <a:pPr marL="0" indent="0">
              <a:lnSpc>
                <a:spcPct val="120000"/>
              </a:lnSpc>
              <a:buNone/>
            </a:pPr>
            <a:r>
              <a:rPr lang="en-US" sz="2900" dirty="0"/>
              <a:t>Resident is able to safely perform this procedure independently (circle) Y N   </a:t>
            </a:r>
          </a:p>
          <a:p>
            <a:pPr marL="0" indent="0">
              <a:buNone/>
            </a:pPr>
            <a:endParaRPr lang="en-US" dirty="0"/>
          </a:p>
        </p:txBody>
      </p:sp>
    </p:spTree>
    <p:extLst>
      <p:ext uri="{BB962C8B-B14F-4D97-AF65-F5344CB8AC3E}">
        <p14:creationId xmlns:p14="http://schemas.microsoft.com/office/powerpoint/2010/main" val="9884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Surgical Skills Assessment </a:t>
            </a:r>
          </a:p>
        </p:txBody>
      </p:sp>
      <p:pic>
        <p:nvPicPr>
          <p:cNvPr id="4" name="Content Placeholder 7">
            <a:extLst>
              <a:ext uri="{FF2B5EF4-FFF2-40B4-BE49-F238E27FC236}">
                <a16:creationId xmlns:a16="http://schemas.microsoft.com/office/drawing/2014/main" id="{B34413F9-701A-49FA-A401-2B98EC8B2907}"/>
              </a:ext>
            </a:extLst>
          </p:cNvPr>
          <p:cNvPicPr>
            <a:picLocks noGrp="1" noChangeAspect="1"/>
          </p:cNvPicPr>
          <p:nvPr>
            <p:ph idx="1"/>
          </p:nvPr>
        </p:nvPicPr>
        <p:blipFill>
          <a:blip r:embed="rId2"/>
          <a:srcRect/>
          <a:stretch/>
        </p:blipFill>
        <p:spPr>
          <a:xfrm>
            <a:off x="735806" y="1622557"/>
            <a:ext cx="10720387" cy="37897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1531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lang="en-US" b="1" dirty="0"/>
              <a:t>5 Point Summative P-Tool (Procedure Assessment Tool)</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78584" y="1633829"/>
            <a:ext cx="11313366" cy="4906670"/>
          </a:xfrm>
        </p:spPr>
        <p:txBody>
          <a:bodyPr>
            <a:normAutofit fontScale="55000" lnSpcReduction="20000"/>
          </a:bodyPr>
          <a:lstStyle/>
          <a:p>
            <a:pPr marL="0" indent="0">
              <a:buNone/>
            </a:pPr>
            <a:r>
              <a:rPr lang="en-US" sz="3300" b="1" dirty="0"/>
              <a:t>-Comments Field: Feedback to residents including targeted areas for improvement:</a:t>
            </a:r>
          </a:p>
          <a:p>
            <a:pPr marL="0" indent="0">
              <a:buNone/>
            </a:pPr>
            <a:endParaRPr lang="en-US" sz="1300" u="sng" dirty="0"/>
          </a:p>
          <a:p>
            <a:pPr marL="514350" indent="-514350">
              <a:lnSpc>
                <a:spcPct val="120000"/>
              </a:lnSpc>
              <a:buFont typeface="+mj-lt"/>
              <a:buAutoNum type="arabicPeriod"/>
            </a:pPr>
            <a:r>
              <a:rPr lang="en-US" sz="2900" u="sng" dirty="0"/>
              <a:t>Novice</a:t>
            </a:r>
            <a:r>
              <a:rPr lang="en-US" sz="2900" dirty="0"/>
              <a:t>: Attending surgeon provides maximum assistance, Demonstrates knowledge of anatomy, Demonstrates basic operative skills (</a:t>
            </a:r>
            <a:r>
              <a:rPr lang="en-US" sz="2900" dirty="0" err="1"/>
              <a:t>eg.</a:t>
            </a:r>
            <a:r>
              <a:rPr lang="en-US" sz="2900" dirty="0"/>
              <a:t> incision, excision, wound closure), Positions patient, First assists and observes. </a:t>
            </a:r>
          </a:p>
          <a:p>
            <a:pPr marL="514350" indent="-514350">
              <a:lnSpc>
                <a:spcPct val="120000"/>
              </a:lnSpc>
              <a:buFont typeface="+mj-lt"/>
              <a:buAutoNum type="arabicPeriod"/>
            </a:pPr>
            <a:r>
              <a:rPr lang="en-US" sz="2900" u="sng" dirty="0"/>
              <a:t>Advanced Beginner</a:t>
            </a:r>
            <a:r>
              <a:rPr lang="en-US" sz="2900" dirty="0"/>
              <a:t>: Attending surgeon provides significant assistance and direction, Performs approach with minimal assistance, Identify anatomical landmarks, Identifies most of the critical steps, Demonstrates the component technical skills,  Demonstrates an increasing ability to perform different key parts of the operation with attending assistance, Demonstrates room set up and equipment management. </a:t>
            </a:r>
          </a:p>
          <a:p>
            <a:pPr marL="514350" indent="-514350">
              <a:lnSpc>
                <a:spcPct val="120000"/>
              </a:lnSpc>
              <a:buFont typeface="+mj-lt"/>
              <a:buAutoNum type="arabicPeriod"/>
            </a:pPr>
            <a:r>
              <a:rPr lang="en-US" sz="2900" u="sng" dirty="0"/>
              <a:t>High Intermediate</a:t>
            </a:r>
            <a:r>
              <a:rPr lang="en-US" sz="2900" dirty="0"/>
              <a:t>: Attending provides modest assistance and direction, Capable of performing the approach, Familiar with anatomic landmarks, Identifies and is capable of performing almost all of the critical steps, Demonstrates advanced skills, Attending assistance required for the most challenging portions of the procedure. </a:t>
            </a:r>
          </a:p>
          <a:p>
            <a:pPr marL="514350" indent="-514350">
              <a:lnSpc>
                <a:spcPct val="120000"/>
              </a:lnSpc>
              <a:buFont typeface="+mj-lt"/>
              <a:buAutoNum type="arabicPeriod"/>
            </a:pPr>
            <a:r>
              <a:rPr lang="en-US" sz="2900" u="sng" dirty="0"/>
              <a:t>Supervision Only Competent </a:t>
            </a:r>
            <a:r>
              <a:rPr lang="en-US" sz="2900" dirty="0"/>
              <a:t>(functions as expected of a program graduate): Attending Surgeon not required to provide active assistance. Knows steps and transitions easily, Able to direct and assist a more junior resident, Aware of environment and can manage patient safety and coordinate the operative team. Capable of performing the procedure in practice independently.</a:t>
            </a:r>
          </a:p>
          <a:p>
            <a:pPr marL="514350" indent="-514350">
              <a:lnSpc>
                <a:spcPct val="120000"/>
              </a:lnSpc>
              <a:buFont typeface="+mj-lt"/>
              <a:buAutoNum type="arabicPeriod"/>
            </a:pPr>
            <a:r>
              <a:rPr lang="en-US" sz="2900" u="sng" dirty="0"/>
              <a:t>Advanced Expertise-Proficient</a:t>
            </a:r>
            <a:r>
              <a:rPr lang="en-US" sz="2900" dirty="0"/>
              <a:t>: Performance matches that of advanced surgeon, Capable of performing.</a:t>
            </a:r>
          </a:p>
        </p:txBody>
      </p:sp>
    </p:spTree>
    <p:extLst>
      <p:ext uri="{BB962C8B-B14F-4D97-AF65-F5344CB8AC3E}">
        <p14:creationId xmlns:p14="http://schemas.microsoft.com/office/powerpoint/2010/main" val="318648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lang="en-US" b="1" dirty="0"/>
              <a:t>Surgical Skills Assessment: P-Score (Global Evaluation)</a:t>
            </a:r>
          </a:p>
        </p:txBody>
      </p:sp>
      <p:pic>
        <p:nvPicPr>
          <p:cNvPr id="5" name="Content Placeholder 6">
            <a:extLst>
              <a:ext uri="{FF2B5EF4-FFF2-40B4-BE49-F238E27FC236}">
                <a16:creationId xmlns:a16="http://schemas.microsoft.com/office/drawing/2014/main" id="{20312CEA-6BA1-4698-B979-980086D4538B}"/>
              </a:ext>
            </a:extLst>
          </p:cNvPr>
          <p:cNvPicPr>
            <a:picLocks noGrp="1" noChangeAspect="1"/>
          </p:cNvPicPr>
          <p:nvPr>
            <p:ph idx="1"/>
          </p:nvPr>
        </p:nvPicPr>
        <p:blipFill>
          <a:blip r:embed="rId2"/>
          <a:srcRect/>
          <a:stretch/>
        </p:blipFill>
        <p:spPr>
          <a:xfrm>
            <a:off x="2215019" y="1734570"/>
            <a:ext cx="7768956" cy="443940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0042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Professional Behavior Assessment</a:t>
            </a:r>
          </a:p>
        </p:txBody>
      </p:sp>
      <p:sp>
        <p:nvSpPr>
          <p:cNvPr id="4" name="Content Placeholder 3">
            <a:extLst>
              <a:ext uri="{FF2B5EF4-FFF2-40B4-BE49-F238E27FC236}">
                <a16:creationId xmlns:a16="http://schemas.microsoft.com/office/drawing/2014/main" id="{05981C0D-8601-4E0D-A093-B8DB49C708AA}"/>
              </a:ext>
            </a:extLst>
          </p:cNvPr>
          <p:cNvSpPr>
            <a:spLocks noGrp="1"/>
          </p:cNvSpPr>
          <p:nvPr>
            <p:ph idx="1"/>
          </p:nvPr>
        </p:nvSpPr>
        <p:spPr>
          <a:xfrm>
            <a:off x="441063" y="1400175"/>
            <a:ext cx="10912737" cy="4776788"/>
          </a:xfrm>
        </p:spPr>
        <p:txBody>
          <a:bodyPr>
            <a:normAutofit lnSpcReduction="10000"/>
          </a:bodyPr>
          <a:lstStyle/>
          <a:p>
            <a:pPr marL="0" indent="0">
              <a:buNone/>
            </a:pPr>
            <a:r>
              <a:rPr lang="en-US" b="1" dirty="0"/>
              <a:t>5 Main Domains of Assessment</a:t>
            </a:r>
          </a:p>
          <a:p>
            <a:pPr marL="0" indent="0">
              <a:buNone/>
            </a:pPr>
            <a:endParaRPr lang="en-US" dirty="0"/>
          </a:p>
          <a:p>
            <a:pPr marL="457189" indent="-457189">
              <a:lnSpc>
                <a:spcPct val="100000"/>
              </a:lnSpc>
              <a:buFont typeface="+mj-lt"/>
              <a:buAutoNum type="arabicPeriod"/>
            </a:pPr>
            <a:r>
              <a:rPr lang="en-US" dirty="0"/>
              <a:t>Adherence to ethical principles.</a:t>
            </a:r>
          </a:p>
          <a:p>
            <a:pPr marL="457189" indent="-457189">
              <a:lnSpc>
                <a:spcPct val="100000"/>
              </a:lnSpc>
              <a:buFont typeface="+mj-lt"/>
              <a:buAutoNum type="arabicPeriod"/>
            </a:pPr>
            <a:r>
              <a:rPr lang="en-US" dirty="0"/>
              <a:t>Effective interaction with patients and with people who are important to those patients.</a:t>
            </a:r>
          </a:p>
          <a:p>
            <a:pPr marL="457189" indent="-457189">
              <a:lnSpc>
                <a:spcPct val="100000"/>
              </a:lnSpc>
              <a:buFont typeface="+mj-lt"/>
              <a:buAutoNum type="arabicPeriod"/>
            </a:pPr>
            <a:r>
              <a:rPr lang="en-US" dirty="0"/>
              <a:t>Effective interactions with other people working within the health system.</a:t>
            </a:r>
          </a:p>
          <a:p>
            <a:pPr marL="457189" indent="-457189">
              <a:lnSpc>
                <a:spcPct val="100000"/>
              </a:lnSpc>
              <a:buFont typeface="+mj-lt"/>
              <a:buAutoNum type="arabicPeriod"/>
            </a:pPr>
            <a:r>
              <a:rPr lang="en-US" dirty="0"/>
              <a:t>Reliability.</a:t>
            </a:r>
          </a:p>
          <a:p>
            <a:pPr marL="457189" indent="-457189">
              <a:lnSpc>
                <a:spcPct val="100000"/>
              </a:lnSpc>
              <a:buFont typeface="+mj-lt"/>
              <a:buAutoNum type="arabicPeriod"/>
            </a:pPr>
            <a:r>
              <a:rPr lang="en-US" dirty="0"/>
              <a:t>Commitment to autonomous maintenance and continuous improvement of competence in self, others, systems.</a:t>
            </a:r>
          </a:p>
          <a:p>
            <a:endParaRPr lang="en-US" dirty="0"/>
          </a:p>
        </p:txBody>
      </p:sp>
    </p:spTree>
    <p:extLst>
      <p:ext uri="{BB962C8B-B14F-4D97-AF65-F5344CB8AC3E}">
        <p14:creationId xmlns:p14="http://schemas.microsoft.com/office/powerpoint/2010/main" val="117560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Background</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69638" y="1349375"/>
            <a:ext cx="10912737" cy="4351338"/>
          </a:xfrm>
        </p:spPr>
        <p:txBody>
          <a:bodyPr/>
          <a:lstStyle/>
          <a:p>
            <a:pPr>
              <a:lnSpc>
                <a:spcPct val="100000"/>
              </a:lnSpc>
            </a:pPr>
            <a:r>
              <a:rPr lang="en-US" dirty="0"/>
              <a:t>Surgical Education Shift </a:t>
            </a:r>
          </a:p>
          <a:p>
            <a:pPr lvl="1">
              <a:lnSpc>
                <a:spcPct val="100000"/>
              </a:lnSpc>
            </a:pPr>
            <a:r>
              <a:rPr lang="en-US" dirty="0"/>
              <a:t>Time-Based                      Competency-Based</a:t>
            </a:r>
          </a:p>
          <a:p>
            <a:pPr>
              <a:lnSpc>
                <a:spcPct val="100000"/>
              </a:lnSpc>
            </a:pPr>
            <a:r>
              <a:rPr lang="en-US" dirty="0"/>
              <a:t>Deficiencies exists in:</a:t>
            </a:r>
          </a:p>
          <a:p>
            <a:pPr lvl="1">
              <a:lnSpc>
                <a:spcPct val="100000"/>
              </a:lnSpc>
            </a:pPr>
            <a:r>
              <a:rPr lang="en-US" dirty="0"/>
              <a:t>Documenting, following, and measuring competence.</a:t>
            </a:r>
          </a:p>
          <a:p>
            <a:pPr marL="457200" lvl="1" indent="0">
              <a:lnSpc>
                <a:spcPct val="100000"/>
              </a:lnSpc>
              <a:buNone/>
            </a:pPr>
            <a:endParaRPr lang="en-US" dirty="0"/>
          </a:p>
          <a:p>
            <a:pPr>
              <a:lnSpc>
                <a:spcPct val="100000"/>
              </a:lnSpc>
            </a:pPr>
            <a:r>
              <a:rPr lang="en-US" sz="2400" dirty="0"/>
              <a:t>The ABOS, representing the public interest, is providing a tool for greater documentation of surgical skills competence and professional behavior.</a:t>
            </a:r>
          </a:p>
          <a:p>
            <a:endParaRPr lang="en-US" dirty="0"/>
          </a:p>
        </p:txBody>
      </p:sp>
      <p:sp>
        <p:nvSpPr>
          <p:cNvPr id="4" name="Arrow: Right 3">
            <a:extLst>
              <a:ext uri="{FF2B5EF4-FFF2-40B4-BE49-F238E27FC236}">
                <a16:creationId xmlns:a16="http://schemas.microsoft.com/office/drawing/2014/main" id="{9CDAD20B-3ED5-4695-A505-1E52224D1B08}"/>
              </a:ext>
            </a:extLst>
          </p:cNvPr>
          <p:cNvSpPr/>
          <p:nvPr/>
        </p:nvSpPr>
        <p:spPr>
          <a:xfrm>
            <a:off x="2940254" y="1982714"/>
            <a:ext cx="1413838" cy="154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4630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Professional Behavior Assessment</a:t>
            </a:r>
          </a:p>
        </p:txBody>
      </p:sp>
      <p:pic>
        <p:nvPicPr>
          <p:cNvPr id="6" name="Content Placeholder 6">
            <a:extLst>
              <a:ext uri="{FF2B5EF4-FFF2-40B4-BE49-F238E27FC236}">
                <a16:creationId xmlns:a16="http://schemas.microsoft.com/office/drawing/2014/main" id="{1259F1DA-6B74-4314-BD8E-EA195A5B9FAB}"/>
              </a:ext>
            </a:extLst>
          </p:cNvPr>
          <p:cNvPicPr>
            <a:picLocks noGrp="1" noChangeAspect="1"/>
          </p:cNvPicPr>
          <p:nvPr>
            <p:ph idx="1"/>
          </p:nvPr>
        </p:nvPicPr>
        <p:blipFill>
          <a:blip r:embed="rId2"/>
          <a:srcRect/>
          <a:stretch/>
        </p:blipFill>
        <p:spPr>
          <a:xfrm>
            <a:off x="1458913" y="1381125"/>
            <a:ext cx="9287092" cy="43991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0002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Skills and Behavior Assessment</a:t>
            </a:r>
          </a:p>
        </p:txBody>
      </p:sp>
      <p:pic>
        <p:nvPicPr>
          <p:cNvPr id="7" name="Content Placeholder 6">
            <a:extLst>
              <a:ext uri="{FF2B5EF4-FFF2-40B4-BE49-F238E27FC236}">
                <a16:creationId xmlns:a16="http://schemas.microsoft.com/office/drawing/2014/main" id="{AC5AB1EF-BB5A-4183-800D-63B0F2A93B95}"/>
              </a:ext>
            </a:extLst>
          </p:cNvPr>
          <p:cNvPicPr>
            <a:picLocks noGrp="1" noChangeAspect="1"/>
          </p:cNvPicPr>
          <p:nvPr>
            <p:ph idx="1"/>
          </p:nvPr>
        </p:nvPicPr>
        <p:blipFill>
          <a:blip r:embed="rId2"/>
          <a:srcRect/>
          <a:stretch/>
        </p:blipFill>
        <p:spPr>
          <a:xfrm>
            <a:off x="1042194" y="2194561"/>
            <a:ext cx="10144125" cy="24241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extBox 1">
            <a:extLst>
              <a:ext uri="{FF2B5EF4-FFF2-40B4-BE49-F238E27FC236}">
                <a16:creationId xmlns:a16="http://schemas.microsoft.com/office/drawing/2014/main" id="{32F7C937-0F6B-4899-9BCE-85AB097395D0}"/>
              </a:ext>
            </a:extLst>
          </p:cNvPr>
          <p:cNvSpPr txBox="1"/>
          <p:nvPr/>
        </p:nvSpPr>
        <p:spPr>
          <a:xfrm>
            <a:off x="3409395" y="5157926"/>
            <a:ext cx="5379868" cy="646331"/>
          </a:xfrm>
          <a:prstGeom prst="rect">
            <a:avLst/>
          </a:prstGeom>
          <a:noFill/>
          <a:ln w="38100">
            <a:solidFill>
              <a:schemeClr val="tx1"/>
            </a:solidFill>
          </a:ln>
        </p:spPr>
        <p:txBody>
          <a:bodyPr wrap="square" rtlCol="0">
            <a:spAutoFit/>
          </a:bodyPr>
          <a:lstStyle/>
          <a:p>
            <a:pPr algn="ctr"/>
            <a:r>
              <a:rPr lang="en-US" dirty="0"/>
              <a:t>Both Surgical Skills and Professional Behavior Assessments allow you to written feedback. </a:t>
            </a:r>
          </a:p>
        </p:txBody>
      </p:sp>
    </p:spTree>
    <p:extLst>
      <p:ext uri="{BB962C8B-B14F-4D97-AF65-F5344CB8AC3E}">
        <p14:creationId xmlns:p14="http://schemas.microsoft.com/office/powerpoint/2010/main" val="138384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Feedback to Resident</a:t>
            </a:r>
          </a:p>
        </p:txBody>
      </p:sp>
      <p:pic>
        <p:nvPicPr>
          <p:cNvPr id="4" name="Picture 4" descr="C:\Users\Vanhe003\AppData\Local\Microsoft\Windows\Temporary Internet Files\Content.IE5\V08ZZSB7\doctor-cartoon[1].jpg">
            <a:extLst>
              <a:ext uri="{FF2B5EF4-FFF2-40B4-BE49-F238E27FC236}">
                <a16:creationId xmlns:a16="http://schemas.microsoft.com/office/drawing/2014/main" id="{D53C1E3A-A85E-434E-8EBC-7D476B165F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004" y="1795530"/>
            <a:ext cx="3372782" cy="43695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15">
            <a:extLst>
              <a:ext uri="{FF2B5EF4-FFF2-40B4-BE49-F238E27FC236}">
                <a16:creationId xmlns:a16="http://schemas.microsoft.com/office/drawing/2014/main" id="{50DD324A-E7BC-4B85-A574-DE2E7373C002}"/>
              </a:ext>
            </a:extLst>
          </p:cNvPr>
          <p:cNvSpPr/>
          <p:nvPr/>
        </p:nvSpPr>
        <p:spPr>
          <a:xfrm>
            <a:off x="2961487" y="1150179"/>
            <a:ext cx="2372866" cy="164054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r>
              <a:rPr lang="en-US" b="1" dirty="0">
                <a:solidFill>
                  <a:schemeClr val="tx1"/>
                </a:solidFill>
              </a:rPr>
              <a:t>Now I know what I need to work on!</a:t>
            </a:r>
            <a:r>
              <a:rPr lang="en-US" b="1" dirty="0"/>
              <a:t>.</a:t>
            </a:r>
          </a:p>
        </p:txBody>
      </p:sp>
      <p:sp>
        <p:nvSpPr>
          <p:cNvPr id="8" name="TextBox 7">
            <a:extLst>
              <a:ext uri="{FF2B5EF4-FFF2-40B4-BE49-F238E27FC236}">
                <a16:creationId xmlns:a16="http://schemas.microsoft.com/office/drawing/2014/main" id="{BBEDBE31-D0F8-434A-B6C5-1EADD6D388E0}"/>
              </a:ext>
            </a:extLst>
          </p:cNvPr>
          <p:cNvSpPr txBox="1"/>
          <p:nvPr/>
        </p:nvSpPr>
        <p:spPr>
          <a:xfrm>
            <a:off x="5384675" y="2144389"/>
            <a:ext cx="6094520" cy="646331"/>
          </a:xfrm>
          <a:prstGeom prst="rect">
            <a:avLst/>
          </a:prstGeom>
          <a:noFill/>
          <a:ln cmpd="thinThick">
            <a:solidFill>
              <a:schemeClr val="accent1">
                <a:shade val="50000"/>
              </a:schemeClr>
            </a:solidFill>
          </a:ln>
        </p:spPr>
        <p:txBody>
          <a:bodyPr wrap="square">
            <a:spAutoFit/>
          </a:bodyPr>
          <a:lstStyle/>
          <a:p>
            <a:r>
              <a:rPr lang="en-US" dirty="0"/>
              <a:t>Once submitted, the resident receives a text/email that the assessment has been completed with a link to view it.</a:t>
            </a:r>
          </a:p>
        </p:txBody>
      </p:sp>
      <p:sp>
        <p:nvSpPr>
          <p:cNvPr id="9" name="TextBox 8">
            <a:extLst>
              <a:ext uri="{FF2B5EF4-FFF2-40B4-BE49-F238E27FC236}">
                <a16:creationId xmlns:a16="http://schemas.microsoft.com/office/drawing/2014/main" id="{9239CC64-18D7-454E-9B3F-E57233562F82}"/>
              </a:ext>
            </a:extLst>
          </p:cNvPr>
          <p:cNvSpPr txBox="1"/>
          <p:nvPr/>
        </p:nvSpPr>
        <p:spPr>
          <a:xfrm>
            <a:off x="5384675" y="3097391"/>
            <a:ext cx="6094520" cy="646331"/>
          </a:xfrm>
          <a:prstGeom prst="rect">
            <a:avLst/>
          </a:prstGeom>
          <a:noFill/>
          <a:ln cmpd="thinThick">
            <a:solidFill>
              <a:schemeClr val="accent1">
                <a:shade val="50000"/>
              </a:schemeClr>
            </a:solidFill>
          </a:ln>
        </p:spPr>
        <p:txBody>
          <a:bodyPr wrap="square">
            <a:spAutoFit/>
          </a:bodyPr>
          <a:lstStyle/>
          <a:p>
            <a:r>
              <a:rPr lang="en-US" sz="1800" dirty="0">
                <a:effectLst/>
                <a:ea typeface="Calibri" panose="020F0502020204030204" pitchFamily="34" charset="0"/>
                <a:cs typeface="Times New Roman" panose="02020603050405020304" pitchFamily="18" charset="0"/>
              </a:rPr>
              <a:t>Assessments will be distributed by Program Director once a year to ensure anonymity of the evaluator. </a:t>
            </a:r>
            <a:endParaRPr lang="en-US" dirty="0"/>
          </a:p>
        </p:txBody>
      </p:sp>
      <p:sp>
        <p:nvSpPr>
          <p:cNvPr id="10" name="TextBox 9">
            <a:extLst>
              <a:ext uri="{FF2B5EF4-FFF2-40B4-BE49-F238E27FC236}">
                <a16:creationId xmlns:a16="http://schemas.microsoft.com/office/drawing/2014/main" id="{BB0E4388-C2B8-4926-8DAD-19AC0A5AD5C3}"/>
              </a:ext>
            </a:extLst>
          </p:cNvPr>
          <p:cNvSpPr txBox="1"/>
          <p:nvPr/>
        </p:nvSpPr>
        <p:spPr>
          <a:xfrm>
            <a:off x="5334353" y="4082672"/>
            <a:ext cx="6094520" cy="923330"/>
          </a:xfrm>
          <a:prstGeom prst="rect">
            <a:avLst/>
          </a:prstGeom>
          <a:noFill/>
          <a:ln cmpd="thinThick">
            <a:solidFill>
              <a:schemeClr val="accent1">
                <a:shade val="50000"/>
              </a:schemeClr>
            </a:solidFill>
          </a:ln>
        </p:spPr>
        <p:txBody>
          <a:bodyPr wrap="square">
            <a:spAutoFit/>
          </a:bodyPr>
          <a:lstStyle/>
          <a:p>
            <a:r>
              <a:rPr lang="en-US" dirty="0">
                <a:cs typeface="Times New Roman" panose="02020603050405020304" pitchFamily="18" charset="0"/>
              </a:rPr>
              <a:t>Professional Behavior Scores below a certain threshold will be flagged and should be addressed at the Program Director’s discretion. </a:t>
            </a:r>
            <a:endParaRPr lang="en-US" dirty="0"/>
          </a:p>
        </p:txBody>
      </p:sp>
    </p:spTree>
    <p:extLst>
      <p:ext uri="{BB962C8B-B14F-4D97-AF65-F5344CB8AC3E}">
        <p14:creationId xmlns:p14="http://schemas.microsoft.com/office/powerpoint/2010/main" val="105472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Reminders</a:t>
            </a:r>
          </a:p>
        </p:txBody>
      </p:sp>
      <p:sp>
        <p:nvSpPr>
          <p:cNvPr id="4" name="Content Placeholder 2">
            <a:extLst>
              <a:ext uri="{FF2B5EF4-FFF2-40B4-BE49-F238E27FC236}">
                <a16:creationId xmlns:a16="http://schemas.microsoft.com/office/drawing/2014/main" id="{5688EAC3-E441-45AC-8465-9B93E4DA98B9}"/>
              </a:ext>
            </a:extLst>
          </p:cNvPr>
          <p:cNvSpPr>
            <a:spLocks noGrp="1"/>
          </p:cNvSpPr>
          <p:nvPr>
            <p:ph idx="1"/>
          </p:nvPr>
        </p:nvSpPr>
        <p:spPr>
          <a:xfrm>
            <a:off x="468313" y="1347788"/>
            <a:ext cx="10720387" cy="4591050"/>
          </a:xfrm>
        </p:spPr>
        <p:txBody>
          <a:bodyPr>
            <a:normAutofit/>
          </a:bodyPr>
          <a:lstStyle/>
          <a:p>
            <a:pPr>
              <a:lnSpc>
                <a:spcPct val="100000"/>
              </a:lnSpc>
            </a:pPr>
            <a:r>
              <a:rPr lang="en-US" dirty="0"/>
              <a:t>If a faculty does not complete a requested assessment, a reminder is automatically sent 24-48 hours and then again at 48-72 hours. </a:t>
            </a:r>
          </a:p>
          <a:p>
            <a:pPr marL="0" indent="0">
              <a:buNone/>
            </a:pPr>
            <a:endParaRPr lang="en-US" dirty="0"/>
          </a:p>
        </p:txBody>
      </p:sp>
    </p:spTree>
    <p:extLst>
      <p:ext uri="{BB962C8B-B14F-4D97-AF65-F5344CB8AC3E}">
        <p14:creationId xmlns:p14="http://schemas.microsoft.com/office/powerpoint/2010/main" val="2134081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Results Email Sent </a:t>
            </a:r>
          </a:p>
        </p:txBody>
      </p:sp>
      <p:pic>
        <p:nvPicPr>
          <p:cNvPr id="5" name="Content Placeholder 6">
            <a:extLst>
              <a:ext uri="{FF2B5EF4-FFF2-40B4-BE49-F238E27FC236}">
                <a16:creationId xmlns:a16="http://schemas.microsoft.com/office/drawing/2014/main" id="{62C06178-B33F-4F90-B357-B28C148D27A6}"/>
              </a:ext>
            </a:extLst>
          </p:cNvPr>
          <p:cNvPicPr>
            <a:picLocks noGrp="1" noChangeAspect="1"/>
          </p:cNvPicPr>
          <p:nvPr>
            <p:ph idx="1"/>
          </p:nvPr>
        </p:nvPicPr>
        <p:blipFill>
          <a:blip r:embed="rId2"/>
          <a:srcRect/>
          <a:stretch/>
        </p:blipFill>
        <p:spPr>
          <a:xfrm>
            <a:off x="2258955" y="1766126"/>
            <a:ext cx="7681310" cy="29963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8778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a:xfrm>
            <a:off x="0" y="365125"/>
            <a:ext cx="12191999" cy="1325563"/>
          </a:xfrm>
        </p:spPr>
        <p:txBody>
          <a:bodyPr>
            <a:normAutofit/>
          </a:bodyPr>
          <a:lstStyle/>
          <a:p>
            <a:r>
              <a:rPr lang="en-US" sz="3900" b="1" dirty="0"/>
              <a:t>Surgical Skills Assessment Results Email/Text</a:t>
            </a:r>
          </a:p>
        </p:txBody>
      </p:sp>
      <p:pic>
        <p:nvPicPr>
          <p:cNvPr id="5" name="Content Placeholder 7">
            <a:extLst>
              <a:ext uri="{FF2B5EF4-FFF2-40B4-BE49-F238E27FC236}">
                <a16:creationId xmlns:a16="http://schemas.microsoft.com/office/drawing/2014/main" id="{BF60D3F6-C79A-491B-B3E0-D0EF15291F09}"/>
              </a:ext>
            </a:extLst>
          </p:cNvPr>
          <p:cNvPicPr>
            <a:picLocks noGrp="1" noChangeAspect="1"/>
          </p:cNvPicPr>
          <p:nvPr>
            <p:ph idx="1"/>
          </p:nvPr>
        </p:nvPicPr>
        <p:blipFill>
          <a:blip r:embed="rId2"/>
          <a:srcRect/>
          <a:stretch/>
        </p:blipFill>
        <p:spPr>
          <a:xfrm>
            <a:off x="2075722" y="1404938"/>
            <a:ext cx="8058018" cy="4591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3589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Contact</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p:txBody>
          <a:bodyPr/>
          <a:lstStyle/>
          <a:p>
            <a:pPr marL="0" marR="0" indent="0">
              <a:lnSpc>
                <a:spcPct val="100000"/>
              </a:lnSpc>
              <a:spcBef>
                <a:spcPts val="0"/>
              </a:spcBef>
              <a:spcAft>
                <a:spcPts val="0"/>
              </a:spcAft>
              <a:buNone/>
            </a:pPr>
            <a:r>
              <a:rPr lang="en-US" sz="2800" dirty="0">
                <a:effectLst/>
                <a:latin typeface="+mj-lt"/>
                <a:ea typeface="Calibri" panose="020F0502020204030204" pitchFamily="34" charset="0"/>
                <a:cs typeface="Times New Roman" panose="02020603050405020304" pitchFamily="18" charset="0"/>
              </a:rPr>
              <a:t>Mona Saniei</a:t>
            </a:r>
          </a:p>
          <a:p>
            <a:pPr marL="0" marR="0" indent="0">
              <a:lnSpc>
                <a:spcPct val="100000"/>
              </a:lnSpc>
              <a:spcBef>
                <a:spcPts val="0"/>
              </a:spcBef>
              <a:spcAft>
                <a:spcPts val="0"/>
              </a:spcAft>
              <a:buNone/>
            </a:pPr>
            <a:r>
              <a:rPr lang="en-US" dirty="0">
                <a:latin typeface="+mj-lt"/>
                <a:ea typeface="Calibri" panose="020F0502020204030204" pitchFamily="34" charset="0"/>
                <a:cs typeface="Times New Roman" panose="02020603050405020304" pitchFamily="18" charset="0"/>
              </a:rPr>
              <a:t>ABOS KSB Program Specialist</a:t>
            </a:r>
            <a:br>
              <a:rPr lang="en-US" sz="2800" dirty="0">
                <a:effectLst/>
                <a:latin typeface="+mj-lt"/>
                <a:ea typeface="Calibri" panose="020F0502020204030204" pitchFamily="34" charset="0"/>
                <a:cs typeface="Times New Roman" panose="02020603050405020304" pitchFamily="18" charset="0"/>
              </a:rPr>
            </a:br>
            <a:r>
              <a:rPr lang="en-US" sz="2800" dirty="0">
                <a:effectLst/>
                <a:latin typeface="+mj-lt"/>
                <a:ea typeface="Calibri" panose="020F0502020204030204" pitchFamily="34" charset="0"/>
                <a:cs typeface="Times New Roman" panose="02020603050405020304" pitchFamily="18" charset="0"/>
              </a:rPr>
              <a:t>400 Silver Cedar Court </a:t>
            </a:r>
            <a:br>
              <a:rPr lang="en-US" sz="2800" dirty="0">
                <a:effectLst/>
                <a:latin typeface="+mj-lt"/>
                <a:ea typeface="Calibri" panose="020F0502020204030204" pitchFamily="34" charset="0"/>
                <a:cs typeface="Times New Roman" panose="02020603050405020304" pitchFamily="18" charset="0"/>
              </a:rPr>
            </a:br>
            <a:r>
              <a:rPr lang="en-US" sz="2800" dirty="0">
                <a:effectLst/>
                <a:latin typeface="+mj-lt"/>
                <a:ea typeface="Calibri" panose="020F0502020204030204" pitchFamily="34" charset="0"/>
                <a:cs typeface="Times New Roman" panose="02020603050405020304" pitchFamily="18" charset="0"/>
              </a:rPr>
              <a:t>Chapel Hill, North Carolina 27514</a:t>
            </a:r>
            <a:br>
              <a:rPr lang="en-US" sz="2800" dirty="0">
                <a:effectLst/>
                <a:latin typeface="+mj-lt"/>
                <a:ea typeface="Calibri" panose="020F0502020204030204" pitchFamily="34" charset="0"/>
                <a:cs typeface="Times New Roman" panose="02020603050405020304" pitchFamily="18" charset="0"/>
              </a:rPr>
            </a:br>
            <a:r>
              <a:rPr lang="en-US" sz="2800" dirty="0">
                <a:effectLst/>
                <a:latin typeface="+mj-lt"/>
                <a:ea typeface="Calibri" panose="020F0502020204030204" pitchFamily="34" charset="0"/>
                <a:cs typeface="Times New Roman" panose="02020603050405020304" pitchFamily="18" charset="0"/>
              </a:rPr>
              <a:t>(919) 929-7103</a:t>
            </a:r>
          </a:p>
          <a:p>
            <a:pPr marL="0" marR="0" indent="0">
              <a:lnSpc>
                <a:spcPct val="100000"/>
              </a:lnSpc>
              <a:spcBef>
                <a:spcPts val="0"/>
              </a:spcBef>
              <a:spcAft>
                <a:spcPts val="0"/>
              </a:spcAft>
              <a:buNone/>
            </a:pPr>
            <a:r>
              <a:rPr lang="en-US" sz="2800" i="1" u="sng" dirty="0">
                <a:solidFill>
                  <a:srgbClr val="0563C1"/>
                </a:solidFill>
                <a:latin typeface="+mj-lt"/>
                <a:ea typeface="Calibri" panose="020F0502020204030204" pitchFamily="34" charset="0"/>
                <a:cs typeface="Times New Roman" panose="02020603050405020304" pitchFamily="18" charset="0"/>
              </a:rPr>
              <a:t>ksb@abos.org</a:t>
            </a:r>
            <a:br>
              <a:rPr lang="en-US" sz="2800" i="1" dirty="0">
                <a:effectLst/>
                <a:latin typeface="+mj-lt"/>
                <a:ea typeface="Calibri" panose="020F0502020204030204" pitchFamily="34" charset="0"/>
                <a:cs typeface="Times New Roman" panose="02020603050405020304" pitchFamily="18" charset="0"/>
              </a:rPr>
            </a:br>
            <a:r>
              <a:rPr lang="en-US" sz="2800" i="1" u="sng" dirty="0">
                <a:solidFill>
                  <a:srgbClr val="0563C1"/>
                </a:solidFill>
                <a:effectLst/>
                <a:latin typeface="+mj-lt"/>
                <a:ea typeface="Calibri" panose="020F0502020204030204" pitchFamily="34" charset="0"/>
                <a:cs typeface="Times New Roman" panose="02020603050405020304" pitchFamily="18" charset="0"/>
                <a:hlinkClick r:id="rId2"/>
              </a:rPr>
              <a:t>www.abos.org</a:t>
            </a:r>
            <a:endParaRPr lang="en-US" sz="2800" i="1" dirty="0">
              <a:effectLst/>
              <a:latin typeface="+mj-l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03036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D263B-B8DF-7F4A-B677-685197560F2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90413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ABOS KSB Program</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79163" y="1349374"/>
            <a:ext cx="10912737" cy="4918075"/>
          </a:xfrm>
        </p:spPr>
        <p:txBody>
          <a:bodyPr>
            <a:normAutofit/>
          </a:bodyPr>
          <a:lstStyle/>
          <a:p>
            <a:pPr>
              <a:lnSpc>
                <a:spcPct val="100000"/>
              </a:lnSpc>
            </a:pPr>
            <a:r>
              <a:rPr lang="en-US" b="1" i="1" dirty="0"/>
              <a:t>K</a:t>
            </a:r>
            <a:r>
              <a:rPr lang="en-US" i="1" dirty="0"/>
              <a:t>nowledge</a:t>
            </a:r>
          </a:p>
          <a:p>
            <a:pPr lvl="1">
              <a:lnSpc>
                <a:spcPct val="100000"/>
              </a:lnSpc>
            </a:pPr>
            <a:r>
              <a:rPr lang="en-US" dirty="0"/>
              <a:t>Measured by the Orthopaedic In-Training Examination.</a:t>
            </a:r>
          </a:p>
          <a:p>
            <a:pPr lvl="2">
              <a:lnSpc>
                <a:spcPct val="100000"/>
              </a:lnSpc>
            </a:pPr>
            <a:r>
              <a:rPr lang="en-US" dirty="0"/>
              <a:t>Now linked to ABOS Part I</a:t>
            </a:r>
          </a:p>
          <a:p>
            <a:pPr>
              <a:lnSpc>
                <a:spcPct val="100000"/>
              </a:lnSpc>
            </a:pPr>
            <a:r>
              <a:rPr lang="en-US" i="1" dirty="0"/>
              <a:t>Surgical </a:t>
            </a:r>
            <a:r>
              <a:rPr lang="en-US" b="1" i="1" dirty="0"/>
              <a:t>S</a:t>
            </a:r>
            <a:r>
              <a:rPr lang="en-US" i="1" dirty="0"/>
              <a:t>kills</a:t>
            </a:r>
          </a:p>
          <a:p>
            <a:pPr lvl="1">
              <a:lnSpc>
                <a:spcPct val="100000"/>
              </a:lnSpc>
            </a:pPr>
            <a:r>
              <a:rPr lang="en-US" dirty="0"/>
              <a:t>Measured by O-P Surgical Skills Assessment. </a:t>
            </a:r>
          </a:p>
          <a:p>
            <a:pPr lvl="2">
              <a:lnSpc>
                <a:spcPct val="100000"/>
              </a:lnSpc>
            </a:pPr>
            <a:r>
              <a:rPr lang="en-US" dirty="0"/>
              <a:t>35 Tier 1 Core Orthopaedic Procedures &amp; 53 Tier 2 Exposure Orthopaedic Procedures</a:t>
            </a:r>
          </a:p>
          <a:p>
            <a:pPr>
              <a:lnSpc>
                <a:spcPct val="100000"/>
              </a:lnSpc>
            </a:pPr>
            <a:r>
              <a:rPr lang="en-US" i="1" dirty="0"/>
              <a:t>Professional </a:t>
            </a:r>
            <a:r>
              <a:rPr lang="en-US" b="1" i="1" dirty="0"/>
              <a:t>B</a:t>
            </a:r>
            <a:r>
              <a:rPr lang="en-US" i="1" dirty="0"/>
              <a:t>ehavior</a:t>
            </a:r>
          </a:p>
          <a:p>
            <a:pPr lvl="1">
              <a:lnSpc>
                <a:spcPct val="100000"/>
              </a:lnSpc>
            </a:pPr>
            <a:r>
              <a:rPr lang="en-US" dirty="0"/>
              <a:t>Measured by ABOS Behavior Tool (ABOSBT) through assessment requests of attendings and other healthcare professionals.</a:t>
            </a:r>
          </a:p>
          <a:p>
            <a:pPr lvl="2">
              <a:lnSpc>
                <a:spcPct val="100000"/>
              </a:lnSpc>
            </a:pPr>
            <a:r>
              <a:rPr lang="en-US" dirty="0"/>
              <a:t>5 Domains - ethics, communication, interaction, reliability, and self-assessment</a:t>
            </a:r>
          </a:p>
        </p:txBody>
      </p:sp>
    </p:spTree>
    <p:extLst>
      <p:ext uri="{BB962C8B-B14F-4D97-AF65-F5344CB8AC3E}">
        <p14:creationId xmlns:p14="http://schemas.microsoft.com/office/powerpoint/2010/main" val="68387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How It Works</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59533" y="1386045"/>
            <a:ext cx="10720163" cy="5262405"/>
          </a:xfrm>
        </p:spPr>
        <p:txBody>
          <a:bodyPr/>
          <a:lstStyle/>
          <a:p>
            <a:pPr>
              <a:lnSpc>
                <a:spcPct val="100000"/>
              </a:lnSpc>
            </a:pPr>
            <a:r>
              <a:rPr lang="en-US" u="sng" dirty="0"/>
              <a:t>Residents</a:t>
            </a:r>
            <a:r>
              <a:rPr lang="en-US" dirty="0"/>
              <a:t> are responsible for requesting assessments on surgical skills and professional behavior.   </a:t>
            </a:r>
          </a:p>
          <a:p>
            <a:pPr>
              <a:lnSpc>
                <a:spcPct val="100000"/>
              </a:lnSpc>
            </a:pPr>
            <a:r>
              <a:rPr lang="en-US" u="sng" dirty="0"/>
              <a:t>Faculty</a:t>
            </a:r>
            <a:r>
              <a:rPr lang="en-US" dirty="0"/>
              <a:t> are responsible for completing the assessments.  </a:t>
            </a:r>
          </a:p>
          <a:p>
            <a:pPr marL="0" indent="0">
              <a:lnSpc>
                <a:spcPct val="100000"/>
              </a:lnSpc>
              <a:buNone/>
            </a:pPr>
            <a:endParaRPr lang="en-US" dirty="0"/>
          </a:p>
          <a:p>
            <a:pPr>
              <a:lnSpc>
                <a:spcPct val="100000"/>
              </a:lnSpc>
            </a:pPr>
            <a:r>
              <a:rPr lang="en-US" dirty="0"/>
              <a:t>Completed </a:t>
            </a:r>
            <a:r>
              <a:rPr lang="en-US" i="1" dirty="0"/>
              <a:t>Surgical Skills </a:t>
            </a:r>
            <a:r>
              <a:rPr lang="en-US" dirty="0"/>
              <a:t>assessments are sent back to the resident in </a:t>
            </a:r>
            <a:r>
              <a:rPr lang="en-US" u="sng" dirty="0"/>
              <a:t>real-time</a:t>
            </a:r>
            <a:r>
              <a:rPr lang="en-US" dirty="0"/>
              <a:t>. </a:t>
            </a:r>
          </a:p>
          <a:p>
            <a:pPr>
              <a:lnSpc>
                <a:spcPct val="100000"/>
              </a:lnSpc>
            </a:pPr>
            <a:r>
              <a:rPr lang="en-US" i="1" dirty="0"/>
              <a:t>Professional Behavior </a:t>
            </a:r>
            <a:r>
              <a:rPr lang="en-US" dirty="0"/>
              <a:t>feedback is redacted. Residents receive report at end of year. </a:t>
            </a:r>
          </a:p>
          <a:p>
            <a:pPr lvl="1">
              <a:lnSpc>
                <a:spcPct val="100000"/>
              </a:lnSpc>
            </a:pPr>
            <a:r>
              <a:rPr lang="en-US" dirty="0"/>
              <a:t>Note: Scores below a certain threshold will receive a flag and PD has the discretion to address. </a:t>
            </a:r>
          </a:p>
          <a:p>
            <a:pPr marL="0" indent="0">
              <a:buNone/>
            </a:pPr>
            <a:endParaRPr lang="en-US" dirty="0"/>
          </a:p>
        </p:txBody>
      </p:sp>
    </p:spTree>
    <p:extLst>
      <p:ext uri="{BB962C8B-B14F-4D97-AF65-F5344CB8AC3E}">
        <p14:creationId xmlns:p14="http://schemas.microsoft.com/office/powerpoint/2010/main" val="84836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Interface</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60113" y="1377950"/>
            <a:ext cx="10912737" cy="4984750"/>
          </a:xfrm>
        </p:spPr>
        <p:txBody>
          <a:bodyPr/>
          <a:lstStyle/>
          <a:p>
            <a:pPr>
              <a:lnSpc>
                <a:spcPct val="100000"/>
              </a:lnSpc>
            </a:pPr>
            <a:r>
              <a:rPr lang="en-US" dirty="0"/>
              <a:t>Smartphone-Optimized</a:t>
            </a:r>
          </a:p>
          <a:p>
            <a:pPr lvl="1">
              <a:lnSpc>
                <a:spcPct val="100000"/>
              </a:lnSpc>
            </a:pPr>
            <a:r>
              <a:rPr lang="en-US" sz="2800" dirty="0"/>
              <a:t>The evaluator receives a text/email with a link to be taken to the assessment form.</a:t>
            </a:r>
          </a:p>
          <a:p>
            <a:pPr lvl="1">
              <a:lnSpc>
                <a:spcPct val="100000"/>
              </a:lnSpc>
            </a:pPr>
            <a:r>
              <a:rPr lang="en-US" sz="2800" dirty="0"/>
              <a:t>Email is the default communication platform, if you prefer text message, please inform your program coordinator. </a:t>
            </a:r>
          </a:p>
          <a:p>
            <a:pPr marL="0" indent="0">
              <a:lnSpc>
                <a:spcPct val="100000"/>
              </a:lnSpc>
              <a:buNone/>
            </a:pPr>
            <a:endParaRPr lang="en-US" dirty="0"/>
          </a:p>
          <a:p>
            <a:pPr>
              <a:lnSpc>
                <a:spcPct val="100000"/>
              </a:lnSpc>
            </a:pPr>
            <a:r>
              <a:rPr lang="en-US" dirty="0"/>
              <a:t>The assessment form is one question per page.  Faculty using smartphones with dictation capability may dictate the feedback comments.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0574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Method and Requirements</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50588" y="1377950"/>
            <a:ext cx="10912737" cy="4351338"/>
          </a:xfrm>
        </p:spPr>
        <p:txBody>
          <a:bodyPr/>
          <a:lstStyle/>
          <a:p>
            <a:pPr>
              <a:lnSpc>
                <a:spcPct val="100000"/>
              </a:lnSpc>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Surgica</a:t>
            </a:r>
            <a:r>
              <a:rPr lang="en-US" sz="3200" i="1" dirty="0">
                <a:latin typeface="Times New Roman" panose="02020603050405020304" pitchFamily="18" charset="0"/>
                <a:ea typeface="Calibri" panose="020F0502020204030204" pitchFamily="34" charset="0"/>
                <a:cs typeface="Times New Roman" panose="02020603050405020304" pitchFamily="18" charset="0"/>
              </a:rPr>
              <a:t>l Skills </a:t>
            </a:r>
            <a:r>
              <a:rPr lang="en-US" sz="3200" dirty="0">
                <a:latin typeface="Times New Roman" panose="02020603050405020304" pitchFamily="18" charset="0"/>
                <a:ea typeface="Calibri" panose="020F0502020204030204" pitchFamily="34" charset="0"/>
                <a:cs typeface="Times New Roman" panose="02020603050405020304" pitchFamily="18" charset="0"/>
              </a:rPr>
              <a:t>Assessment Requests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0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PGY-2 – PGY-5 residents will each request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least two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Surgical Skills Assessments per week. </a:t>
            </a:r>
          </a:p>
          <a:p>
            <a:pPr lvl="1">
              <a:lnSpc>
                <a:spcPct val="100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PGY-1 residents may also request assessments if appropriate and desired by program director/faculty. </a:t>
            </a:r>
          </a:p>
          <a:p>
            <a:pPr marL="0" indent="0">
              <a:buNone/>
            </a:pPr>
            <a:endParaRPr lang="en-US" dirty="0"/>
          </a:p>
        </p:txBody>
      </p:sp>
    </p:spTree>
    <p:extLst>
      <p:ext uri="{BB962C8B-B14F-4D97-AF65-F5344CB8AC3E}">
        <p14:creationId xmlns:p14="http://schemas.microsoft.com/office/powerpoint/2010/main" val="90302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Methods and Requirements</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669663" y="1425574"/>
            <a:ext cx="10912737" cy="5337175"/>
          </a:xfrm>
        </p:spPr>
        <p:txBody>
          <a:bodyPr/>
          <a:lstStyle/>
          <a:p>
            <a:pPr marL="0" indent="0">
              <a:lnSpc>
                <a:spcPct val="100000"/>
              </a:lnSpc>
              <a:buNone/>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Professional Behavior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Assessment Requests</a:t>
            </a:r>
          </a:p>
          <a:p>
            <a:pPr lvl="1">
              <a:lnSpc>
                <a:spcPct val="100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Residents are expected to request Professional Behavior </a:t>
            </a:r>
            <a:r>
              <a:rPr lang="en-US" sz="3200" dirty="0">
                <a:latin typeface="Times New Roman" panose="02020603050405020304" pitchFamily="18" charset="0"/>
                <a:ea typeface="Calibri" panose="020F0502020204030204" pitchFamily="34" charset="0"/>
                <a:cs typeface="Times New Roman" panose="02020603050405020304" pitchFamily="18" charset="0"/>
              </a:rPr>
              <a:t>as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sessments from all the faculty with whom they train on each rotation, near or at the end of each rotation. </a:t>
            </a:r>
          </a:p>
          <a:p>
            <a:pPr marL="457200" lvl="1" indent="0">
              <a:lnSpc>
                <a:spcPct val="100000"/>
              </a:lnSpc>
              <a:buNone/>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360-Evaluation – Program Director requests an evaluation once a year and it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offers multiple individuals from different environments the opportunity to evaluate resident performance. </a:t>
            </a:r>
            <a:endParaRPr lang="en-US" sz="3200" dirty="0"/>
          </a:p>
          <a:p>
            <a:pPr marL="0" indent="0">
              <a:buNone/>
            </a:pPr>
            <a:endParaRPr lang="en-US" dirty="0"/>
          </a:p>
        </p:txBody>
      </p:sp>
    </p:spTree>
    <p:extLst>
      <p:ext uri="{BB962C8B-B14F-4D97-AF65-F5344CB8AC3E}">
        <p14:creationId xmlns:p14="http://schemas.microsoft.com/office/powerpoint/2010/main" val="280667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a:xfrm>
            <a:off x="441063" y="365125"/>
            <a:ext cx="11627112" cy="1325563"/>
          </a:xfrm>
        </p:spPr>
        <p:txBody>
          <a:bodyPr/>
          <a:lstStyle/>
          <a:p>
            <a:r>
              <a:rPr lang="en-US" b="1" dirty="0"/>
              <a:t>Email/Text Assessment Requests Look Like</a:t>
            </a:r>
          </a:p>
        </p:txBody>
      </p:sp>
      <p:pic>
        <p:nvPicPr>
          <p:cNvPr id="5" name="Picture 4">
            <a:extLst>
              <a:ext uri="{FF2B5EF4-FFF2-40B4-BE49-F238E27FC236}">
                <a16:creationId xmlns:a16="http://schemas.microsoft.com/office/drawing/2014/main" id="{404A395A-25F8-4A2A-9A83-65623BFE53B2}"/>
              </a:ext>
            </a:extLst>
          </p:cNvPr>
          <p:cNvPicPr>
            <a:picLocks noChangeAspect="1"/>
          </p:cNvPicPr>
          <p:nvPr/>
        </p:nvPicPr>
        <p:blipFill>
          <a:blip r:embed="rId2"/>
          <a:srcRect/>
          <a:stretch/>
        </p:blipFill>
        <p:spPr>
          <a:xfrm>
            <a:off x="8618331" y="1352940"/>
            <a:ext cx="2257458" cy="47657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Content Placeholder 6">
            <a:extLst>
              <a:ext uri="{FF2B5EF4-FFF2-40B4-BE49-F238E27FC236}">
                <a16:creationId xmlns:a16="http://schemas.microsoft.com/office/drawing/2014/main" id="{C1554D6E-26B2-4DF8-8A03-4985F80348C8}"/>
              </a:ext>
            </a:extLst>
          </p:cNvPr>
          <p:cNvPicPr>
            <a:picLocks noGrp="1" noChangeAspect="1"/>
          </p:cNvPicPr>
          <p:nvPr>
            <p:ph idx="1"/>
          </p:nvPr>
        </p:nvPicPr>
        <p:blipFill>
          <a:blip r:embed="rId3"/>
          <a:srcRect/>
          <a:stretch/>
        </p:blipFill>
        <p:spPr>
          <a:xfrm>
            <a:off x="547184" y="2816352"/>
            <a:ext cx="7414664" cy="1383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3417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kumimoji="0" lang="en-US" sz="3600" b="1" i="1" u="none" strike="noStrike" kern="1200" cap="none" spc="0" normalizeH="0" baseline="0" noProof="0" dirty="0">
                <a:ln>
                  <a:noFill/>
                </a:ln>
                <a:effectLst/>
                <a:uLnTx/>
                <a:uFillTx/>
              </a:rPr>
              <a:t>Resident </a:t>
            </a:r>
            <a:r>
              <a:rPr lang="en-US" sz="3600" b="1" dirty="0"/>
              <a:t>R</a:t>
            </a:r>
            <a:r>
              <a:rPr kumimoji="0" lang="en-US" sz="3600" b="1" i="1" u="none" strike="noStrike" kern="1200" cap="none" spc="0" normalizeH="0" baseline="0" noProof="0" dirty="0" err="1">
                <a:ln>
                  <a:noFill/>
                </a:ln>
                <a:effectLst/>
                <a:uLnTx/>
                <a:uFillTx/>
              </a:rPr>
              <a:t>equests</a:t>
            </a:r>
            <a:r>
              <a:rPr kumimoji="0" lang="en-US" sz="3600" b="1" i="1" u="none" strike="noStrike" kern="1200" cap="none" spc="0" normalizeH="0" baseline="0" noProof="0" dirty="0">
                <a:ln>
                  <a:noFill/>
                </a:ln>
                <a:effectLst/>
                <a:uLnTx/>
                <a:uFillTx/>
              </a:rPr>
              <a:t> Assessment</a:t>
            </a:r>
            <a:endParaRPr lang="en-US" dirty="0"/>
          </a:p>
        </p:txBody>
      </p:sp>
      <p:pic>
        <p:nvPicPr>
          <p:cNvPr id="4" name="Picture 4" descr="C:\Users\Vanhe003\AppData\Local\Microsoft\Windows\Temporary Internet Files\Content.IE5\V08ZZSB7\doctor-cartoon[1].jpg">
            <a:extLst>
              <a:ext uri="{FF2B5EF4-FFF2-40B4-BE49-F238E27FC236}">
                <a16:creationId xmlns:a16="http://schemas.microsoft.com/office/drawing/2014/main" id="{77B6DC48-6030-436A-84AA-935890CE33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6558" y="2121362"/>
            <a:ext cx="3124207" cy="4047556"/>
          </a:xfrm>
          <a:prstGeom prst="rect">
            <a:avLst/>
          </a:prstGeom>
          <a:solidFill>
            <a:srgbClr val="FFFFFF"/>
          </a:solidFill>
        </p:spPr>
      </p:pic>
      <p:sp>
        <p:nvSpPr>
          <p:cNvPr id="5" name="Oval Callout 6">
            <a:extLst>
              <a:ext uri="{FF2B5EF4-FFF2-40B4-BE49-F238E27FC236}">
                <a16:creationId xmlns:a16="http://schemas.microsoft.com/office/drawing/2014/main" id="{AF56059F-5A35-4229-B63D-11048BC8E075}"/>
              </a:ext>
            </a:extLst>
          </p:cNvPr>
          <p:cNvSpPr/>
          <p:nvPr/>
        </p:nvSpPr>
        <p:spPr>
          <a:xfrm>
            <a:off x="3001934" y="1352940"/>
            <a:ext cx="3381708" cy="238989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dirty="0">
                <a:solidFill>
                  <a:schemeClr val="accent1"/>
                </a:solidFill>
              </a:rPr>
              <a:t>I have a list of 35 procedures that I need to be evaluated on.  Can you evaluate my performance on the Primary Total Hip Arthroplasty we are going to do?  I will send you a text at the end of the surgery.  </a:t>
            </a:r>
          </a:p>
        </p:txBody>
      </p:sp>
      <p:pic>
        <p:nvPicPr>
          <p:cNvPr id="6" name="Picture 3" descr="C:\Users\Vanhe003\AppData\Local\Microsoft\Windows\Temporary Internet Files\Content.IE5\V08ZZSB7\cartoon-doctor-8[1].gif">
            <a:extLst>
              <a:ext uri="{FF2B5EF4-FFF2-40B4-BE49-F238E27FC236}">
                <a16:creationId xmlns:a16="http://schemas.microsoft.com/office/drawing/2014/main" id="{437BEC4B-10AB-458A-8591-6BC55D8E0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666" y="2164142"/>
            <a:ext cx="2857500" cy="4048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7">
            <a:extLst>
              <a:ext uri="{FF2B5EF4-FFF2-40B4-BE49-F238E27FC236}">
                <a16:creationId xmlns:a16="http://schemas.microsoft.com/office/drawing/2014/main" id="{EE1712C1-69D6-4F7A-81A6-6E37185C278D}"/>
              </a:ext>
            </a:extLst>
          </p:cNvPr>
          <p:cNvSpPr/>
          <p:nvPr/>
        </p:nvSpPr>
        <p:spPr>
          <a:xfrm>
            <a:off x="9296400" y="1624333"/>
            <a:ext cx="2895600" cy="146290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FEFEAFB-DAE3-4C38-B13B-7F054D5767B4}"/>
              </a:ext>
            </a:extLst>
          </p:cNvPr>
          <p:cNvSpPr txBox="1"/>
          <p:nvPr/>
        </p:nvSpPr>
        <p:spPr>
          <a:xfrm>
            <a:off x="9846579" y="1755620"/>
            <a:ext cx="2116122" cy="1200329"/>
          </a:xfrm>
          <a:prstGeom prst="rect">
            <a:avLst/>
          </a:prstGeom>
          <a:noFill/>
        </p:spPr>
        <p:txBody>
          <a:bodyPr wrap="square">
            <a:spAutoFit/>
          </a:bodyPr>
          <a:lstStyle/>
          <a:p>
            <a:r>
              <a:rPr lang="en-US" dirty="0"/>
              <a:t>Of course.  I will be sure to make careful observations.</a:t>
            </a:r>
          </a:p>
        </p:txBody>
      </p:sp>
    </p:spTree>
    <p:extLst>
      <p:ext uri="{BB962C8B-B14F-4D97-AF65-F5344CB8AC3E}">
        <p14:creationId xmlns:p14="http://schemas.microsoft.com/office/powerpoint/2010/main" val="903912253"/>
      </p:ext>
    </p:extLst>
  </p:cSld>
  <p:clrMapOvr>
    <a:masterClrMapping/>
  </p:clrMapOvr>
</p:sld>
</file>

<file path=ppt/theme/theme1.xml><?xml version="1.0" encoding="utf-8"?>
<a:theme xmlns:a="http://schemas.openxmlformats.org/drawingml/2006/main" name="Office Theme">
  <a:themeElements>
    <a:clrScheme name="2019-ABOS palette ƒ">
      <a:dk1>
        <a:srgbClr val="363736"/>
      </a:dk1>
      <a:lt1>
        <a:srgbClr val="FEFFFF"/>
      </a:lt1>
      <a:dk2>
        <a:srgbClr val="107C5F"/>
      </a:dk2>
      <a:lt2>
        <a:srgbClr val="C0C1C0"/>
      </a:lt2>
      <a:accent1>
        <a:srgbClr val="6AAA0F"/>
      </a:accent1>
      <a:accent2>
        <a:srgbClr val="26B0EC"/>
      </a:accent2>
      <a:accent3>
        <a:srgbClr val="DA5CBE"/>
      </a:accent3>
      <a:accent4>
        <a:srgbClr val="DA7024"/>
      </a:accent4>
      <a:accent5>
        <a:srgbClr val="015038"/>
      </a:accent5>
      <a:accent6>
        <a:srgbClr val="41627B"/>
      </a:accent6>
      <a:hlink>
        <a:srgbClr val="26B0EC"/>
      </a:hlink>
      <a:folHlink>
        <a:srgbClr val="DA5CBE"/>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S-2019_template_082919ƒ.potx" id="{D831D96F-2E6B-8C48-BCDC-9C5740943247}" vid="{B95B7501-F4DB-314E-8AD4-7018C554A7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BF62E697F4C4D93ADB20FF252E5D2" ma:contentTypeVersion="16" ma:contentTypeDescription="Create a new document." ma:contentTypeScope="" ma:versionID="b11d56427a6a7f664db9e161de6ac06b">
  <xsd:schema xmlns:xsd="http://www.w3.org/2001/XMLSchema" xmlns:xs="http://www.w3.org/2001/XMLSchema" xmlns:p="http://schemas.microsoft.com/office/2006/metadata/properties" xmlns:ns2="0d79e0d9-c659-48c7-b8b3-f12f092bc746" xmlns:ns3="510932ee-2f8a-4205-b718-574fbeb07ce0" targetNamespace="http://schemas.microsoft.com/office/2006/metadata/properties" ma:root="true" ma:fieldsID="4d8761e8c1de7e45ae4c3307132f3cb3" ns2:_="" ns3:_="">
    <xsd:import namespace="0d79e0d9-c659-48c7-b8b3-f12f092bc746"/>
    <xsd:import namespace="510932ee-2f8a-4205-b718-574fbeb07ce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79e0d9-c659-48c7-b8b3-f12f092bc7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932ee-2f8a-4205-b718-574fbeb07ce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510932ee-2f8a-4205-b718-574fbeb07c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7BE340-1F85-4695-8840-D9A110CB8C0B}"/>
</file>

<file path=customXml/itemProps2.xml><?xml version="1.0" encoding="utf-8"?>
<ds:datastoreItem xmlns:ds="http://schemas.openxmlformats.org/officeDocument/2006/customXml" ds:itemID="{3BE5967A-0D50-476F-990E-E3BA93F428A5}">
  <ds:schemaRefs>
    <ds:schemaRef ds:uri="0d79e0d9-c659-48c7-b8b3-f12f092bc746"/>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510932ee-2f8a-4205-b718-574fbeb07ce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C8A03F3-839E-49FC-9B7C-E214C7C09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ABOS-2019_template_082919ƒ</Template>
  <TotalTime>259</TotalTime>
  <Words>1254</Words>
  <Application>Microsoft Office PowerPoint</Application>
  <PresentationFormat>Widescreen</PresentationFormat>
  <Paragraphs>106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Georgia</vt:lpstr>
      <vt:lpstr>System Font Regular</vt:lpstr>
      <vt:lpstr>Times New Roman</vt:lpstr>
      <vt:lpstr>Office Theme</vt:lpstr>
      <vt:lpstr>ABOS Knowledge, Skills, and Behavior Program</vt:lpstr>
      <vt:lpstr>Background</vt:lpstr>
      <vt:lpstr>ABOS KSB Program</vt:lpstr>
      <vt:lpstr>How It Works</vt:lpstr>
      <vt:lpstr>Interface</vt:lpstr>
      <vt:lpstr>Method and Requirements</vt:lpstr>
      <vt:lpstr>Methods and Requirements</vt:lpstr>
      <vt:lpstr>Email/Text Assessment Requests Look Like</vt:lpstr>
      <vt:lpstr>Resident Requests Assessment</vt:lpstr>
      <vt:lpstr>Surgical Procedures for Assessment</vt:lpstr>
      <vt:lpstr>Surgical Procedures for Assessment</vt:lpstr>
      <vt:lpstr>Surgical Procedures for Assessment</vt:lpstr>
      <vt:lpstr>Faculty Receives Request</vt:lpstr>
      <vt:lpstr>5 Point Ottawa Surgical Competency Operating Room Evaluation (O-SCORE)</vt:lpstr>
      <vt:lpstr>Formative Evaluation Using O-Score for 8 Steps of Surgical Procedure</vt:lpstr>
      <vt:lpstr>Surgical Skills Assessment </vt:lpstr>
      <vt:lpstr>5 Point Summative P-Tool (Procedure Assessment Tool)</vt:lpstr>
      <vt:lpstr>Surgical Skills Assessment: P-Score (Global Evaluation)</vt:lpstr>
      <vt:lpstr>Professional Behavior Assessment</vt:lpstr>
      <vt:lpstr>Professional Behavior Assessment</vt:lpstr>
      <vt:lpstr>Skills and Behavior Assessment</vt:lpstr>
      <vt:lpstr>Feedback to Resident</vt:lpstr>
      <vt:lpstr>Reminders</vt:lpstr>
      <vt:lpstr>Results Email Sent </vt:lpstr>
      <vt:lpstr>Surgical Skills Assessment Results Email/Text</vt:lpstr>
      <vt:lpstr>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David Elstein</dc:creator>
  <cp:lastModifiedBy>Mona Saniei</cp:lastModifiedBy>
  <cp:revision>12</cp:revision>
  <dcterms:created xsi:type="dcterms:W3CDTF">2019-08-29T17:32:17Z</dcterms:created>
  <dcterms:modified xsi:type="dcterms:W3CDTF">2021-06-18T20:03:45Z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0x01010087BBF62E697F4C4D93ADB20FF252E5D2</vt:lpwstr>
  </property>
</Properties>
</file>